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"/>
  </p:notesMasterIdLst>
  <p:handoutMasterIdLst>
    <p:handoutMasterId r:id="rId12"/>
  </p:handoutMasterIdLst>
  <p:sldIdLst>
    <p:sldId id="1359" r:id="rId2"/>
    <p:sldId id="1747" r:id="rId3"/>
    <p:sldId id="1728" r:id="rId4"/>
    <p:sldId id="1729" r:id="rId5"/>
    <p:sldId id="1731" r:id="rId6"/>
    <p:sldId id="1732" r:id="rId7"/>
    <p:sldId id="1457" r:id="rId8"/>
    <p:sldId id="1743" r:id="rId9"/>
    <p:sldId id="1744" r:id="rId10"/>
  </p:sldIdLst>
  <p:sldSz cx="12195175" cy="6859588"/>
  <p:notesSz cx="6797675" cy="9874250"/>
  <p:defaultTextStyle>
    <a:defPPr>
      <a:defRPr lang="ru-RU"/>
    </a:defPPr>
    <a:lvl1pPr marL="0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44251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88502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32753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77004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721254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65505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809756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354007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8" userDrawn="1">
          <p15:clr>
            <a:srgbClr val="A4A3A4"/>
          </p15:clr>
        </p15:guide>
        <p15:guide id="2" pos="381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Даминова" initials="Л.А." lastIdx="1" clrIdx="0"/>
  <p:cmAuthor id="1" name="Евгений Газизов" initials="ЕГ" lastIdx="1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A41E"/>
    <a:srgbClr val="00B050"/>
    <a:srgbClr val="E6EED5"/>
    <a:srgbClr val="AECBFF"/>
    <a:srgbClr val="FF5050"/>
    <a:srgbClr val="94CD47"/>
    <a:srgbClr val="EFC9C9"/>
    <a:srgbClr val="DEE7D1"/>
    <a:srgbClr val="F3EDEB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EB344D84-9AFB-497E-A393-DC336BA19D2E}" styleName="Средний стиль 3 -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F2DE63D5-997A-4646-A377-4702673A728D}" styleName="Светлый стиль 2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1EBBBCC-DAD2-459C-BE2E-F6DE35CF9A28}" styleName="Темный стиль 2 — акцент 3/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Средний стиль 1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964" autoAdjust="0"/>
    <p:restoredTop sz="93979" autoAdjust="0"/>
  </p:normalViewPr>
  <p:slideViewPr>
    <p:cSldViewPr snapToGrid="0">
      <p:cViewPr varScale="1">
        <p:scale>
          <a:sx n="115" d="100"/>
          <a:sy n="115" d="100"/>
        </p:scale>
        <p:origin x="606" y="84"/>
      </p:cViewPr>
      <p:guideLst>
        <p:guide orient="horz" pos="2138"/>
        <p:guide pos="381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5300"/>
          </a:xfrm>
          <a:prstGeom prst="rect">
            <a:avLst/>
          </a:prstGeom>
        </p:spPr>
        <p:txBody>
          <a:bodyPr vert="horz" lIns="91725" tIns="45863" rIns="91725" bIns="4586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1"/>
            <a:ext cx="2946400" cy="495300"/>
          </a:xfrm>
          <a:prstGeom prst="rect">
            <a:avLst/>
          </a:prstGeom>
        </p:spPr>
        <p:txBody>
          <a:bodyPr vert="horz" lIns="91725" tIns="45863" rIns="91725" bIns="45863" rtlCol="0"/>
          <a:lstStyle>
            <a:lvl1pPr algn="r">
              <a:defRPr sz="1200"/>
            </a:lvl1pPr>
          </a:lstStyle>
          <a:p>
            <a:fld id="{5454768A-42C1-4187-9B48-32E6B907700C}" type="datetimeFigureOut">
              <a:rPr lang="ru-RU" smtClean="0"/>
              <a:t>16.11.2021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8952"/>
            <a:ext cx="2946400" cy="495300"/>
          </a:xfrm>
          <a:prstGeom prst="rect">
            <a:avLst/>
          </a:prstGeom>
        </p:spPr>
        <p:txBody>
          <a:bodyPr vert="horz" lIns="91725" tIns="45863" rIns="91725" bIns="4586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378952"/>
            <a:ext cx="2946400" cy="495300"/>
          </a:xfrm>
          <a:prstGeom prst="rect">
            <a:avLst/>
          </a:prstGeom>
        </p:spPr>
        <p:txBody>
          <a:bodyPr vert="horz" lIns="91725" tIns="45863" rIns="91725" bIns="45863" rtlCol="0" anchor="b"/>
          <a:lstStyle>
            <a:lvl1pPr algn="r">
              <a:defRPr sz="1200"/>
            </a:lvl1pPr>
          </a:lstStyle>
          <a:p>
            <a:fld id="{53E99414-1CE2-4DB0-957D-104FF02B8B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69437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1" y="4"/>
            <a:ext cx="2945659" cy="493711"/>
          </a:xfrm>
          <a:prstGeom prst="rect">
            <a:avLst/>
          </a:prstGeom>
        </p:spPr>
        <p:txBody>
          <a:bodyPr vert="horz" lIns="91725" tIns="45863" rIns="91725" bIns="4586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56" y="4"/>
            <a:ext cx="2945659" cy="493711"/>
          </a:xfrm>
          <a:prstGeom prst="rect">
            <a:avLst/>
          </a:prstGeom>
        </p:spPr>
        <p:txBody>
          <a:bodyPr vert="horz" lIns="91725" tIns="45863" rIns="91725" bIns="45863" rtlCol="0"/>
          <a:lstStyle>
            <a:lvl1pPr algn="r">
              <a:defRPr sz="1200"/>
            </a:lvl1pPr>
          </a:lstStyle>
          <a:p>
            <a:fld id="{59BC0AFA-82EE-42E3-830A-351DAF4ECAF7}" type="datetimeFigureOut">
              <a:rPr lang="ru-RU" smtClean="0"/>
              <a:t>16.11.2021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3188" y="738188"/>
            <a:ext cx="6591300" cy="37068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25" tIns="45863" rIns="91725" bIns="45863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690271"/>
            <a:ext cx="5438140" cy="4443412"/>
          </a:xfrm>
          <a:prstGeom prst="rect">
            <a:avLst/>
          </a:prstGeom>
        </p:spPr>
        <p:txBody>
          <a:bodyPr vert="horz" lIns="91725" tIns="45863" rIns="91725" bIns="45863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1" y="9378831"/>
            <a:ext cx="2945659" cy="493711"/>
          </a:xfrm>
          <a:prstGeom prst="rect">
            <a:avLst/>
          </a:prstGeom>
        </p:spPr>
        <p:txBody>
          <a:bodyPr vert="horz" lIns="91725" tIns="45863" rIns="91725" bIns="4586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56" y="9378831"/>
            <a:ext cx="2945659" cy="493711"/>
          </a:xfrm>
          <a:prstGeom prst="rect">
            <a:avLst/>
          </a:prstGeom>
        </p:spPr>
        <p:txBody>
          <a:bodyPr vert="horz" lIns="91725" tIns="45863" rIns="91725" bIns="45863" rtlCol="0" anchor="b"/>
          <a:lstStyle>
            <a:lvl1pPr algn="r">
              <a:defRPr sz="1200"/>
            </a:lvl1pPr>
          </a:lstStyle>
          <a:p>
            <a:fld id="{655914E6-8981-425A-B219-5FD9667C7D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0770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44251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88502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632753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177004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721254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65505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809756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354007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3188" y="738188"/>
            <a:ext cx="6591300" cy="37068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C1452-BD9C-48F6-A5A0-EC99E6BA1B4E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08802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3188" y="738188"/>
            <a:ext cx="6591300" cy="37068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5914E6-8981-425A-B219-5FD9667C7DFF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65227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C1452-BD9C-48F6-A5A0-EC99E6BA1B4E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66324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659" y="2130946"/>
            <a:ext cx="10365899" cy="147036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9297" y="3887100"/>
            <a:ext cx="8536622" cy="175300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44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32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76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20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64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108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53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F2DEEF-EC1B-4C13-B1D3-72542205288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7981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F2DEEF-EC1B-4C13-B1D3-72542205288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4082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41502" y="274703"/>
            <a:ext cx="2743914" cy="585288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780" y="274703"/>
            <a:ext cx="8028490" cy="585288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F2DEEF-EC1B-4C13-B1D3-72542205288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3491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F2DEEF-EC1B-4C13-B1D3-72542205288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0071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356" y="4407927"/>
            <a:ext cx="10365899" cy="1362390"/>
          </a:xfrm>
        </p:spPr>
        <p:txBody>
          <a:bodyPr anchor="t"/>
          <a:lstStyle>
            <a:lvl1pPr algn="l">
              <a:defRPr sz="4802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356" y="2907407"/>
            <a:ext cx="10365899" cy="1500534"/>
          </a:xfrm>
        </p:spPr>
        <p:txBody>
          <a:bodyPr anchor="b"/>
          <a:lstStyle>
            <a:lvl1pPr marL="0" indent="0">
              <a:buNone/>
              <a:defRPr sz="2401">
                <a:solidFill>
                  <a:schemeClr val="tx1">
                    <a:tint val="75000"/>
                  </a:schemeClr>
                </a:solidFill>
              </a:defRPr>
            </a:lvl1pPr>
            <a:lvl2pPr marL="544415" indent="0">
              <a:buNone/>
              <a:defRPr sz="2101">
                <a:solidFill>
                  <a:schemeClr val="tx1">
                    <a:tint val="75000"/>
                  </a:schemeClr>
                </a:solidFill>
              </a:defRPr>
            </a:lvl2pPr>
            <a:lvl3pPr marL="1088828" indent="0">
              <a:buNone/>
              <a:defRPr sz="1901">
                <a:solidFill>
                  <a:schemeClr val="tx1">
                    <a:tint val="75000"/>
                  </a:schemeClr>
                </a:solidFill>
              </a:defRPr>
            </a:lvl3pPr>
            <a:lvl4pPr marL="1633243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4pPr>
            <a:lvl5pPr marL="2177657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5pPr>
            <a:lvl6pPr marL="2722070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6pPr>
            <a:lvl7pPr marL="3266484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7pPr>
            <a:lvl8pPr marL="3810899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8pPr>
            <a:lvl9pPr marL="4355313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F2DEEF-EC1B-4C13-B1D3-72542205288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8842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780" y="1600596"/>
            <a:ext cx="5386202" cy="4527011"/>
          </a:xfrm>
        </p:spPr>
        <p:txBody>
          <a:bodyPr/>
          <a:lstStyle>
            <a:lvl1pPr>
              <a:defRPr sz="3301"/>
            </a:lvl1pPr>
            <a:lvl2pPr>
              <a:defRPr sz="2901"/>
            </a:lvl2pPr>
            <a:lvl3pPr>
              <a:defRPr sz="2401"/>
            </a:lvl3pPr>
            <a:lvl4pPr>
              <a:defRPr sz="2101"/>
            </a:lvl4pPr>
            <a:lvl5pPr>
              <a:defRPr sz="2101"/>
            </a:lvl5pPr>
            <a:lvl6pPr>
              <a:defRPr sz="2101"/>
            </a:lvl6pPr>
            <a:lvl7pPr>
              <a:defRPr sz="2101"/>
            </a:lvl7pPr>
            <a:lvl8pPr>
              <a:defRPr sz="2101"/>
            </a:lvl8pPr>
            <a:lvl9pPr>
              <a:defRPr sz="2101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9214" y="1600596"/>
            <a:ext cx="5386202" cy="4527011"/>
          </a:xfrm>
        </p:spPr>
        <p:txBody>
          <a:bodyPr/>
          <a:lstStyle>
            <a:lvl1pPr>
              <a:defRPr sz="3301"/>
            </a:lvl1pPr>
            <a:lvl2pPr>
              <a:defRPr sz="2901"/>
            </a:lvl2pPr>
            <a:lvl3pPr>
              <a:defRPr sz="2401"/>
            </a:lvl3pPr>
            <a:lvl4pPr>
              <a:defRPr sz="2101"/>
            </a:lvl4pPr>
            <a:lvl5pPr>
              <a:defRPr sz="2101"/>
            </a:lvl5pPr>
            <a:lvl6pPr>
              <a:defRPr sz="2101"/>
            </a:lvl6pPr>
            <a:lvl7pPr>
              <a:defRPr sz="2101"/>
            </a:lvl7pPr>
            <a:lvl8pPr>
              <a:defRPr sz="2101"/>
            </a:lvl8pPr>
            <a:lvl9pPr>
              <a:defRPr sz="2101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F2DEEF-EC1B-4C13-B1D3-72542205288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1810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759" y="1535469"/>
            <a:ext cx="5388320" cy="639910"/>
          </a:xfrm>
        </p:spPr>
        <p:txBody>
          <a:bodyPr anchor="b"/>
          <a:lstStyle>
            <a:lvl1pPr marL="0" indent="0">
              <a:buNone/>
              <a:defRPr sz="2901" b="1"/>
            </a:lvl1pPr>
            <a:lvl2pPr marL="544415" indent="0">
              <a:buNone/>
              <a:defRPr sz="2401" b="1"/>
            </a:lvl2pPr>
            <a:lvl3pPr marL="1088828" indent="0">
              <a:buNone/>
              <a:defRPr sz="2101" b="1"/>
            </a:lvl3pPr>
            <a:lvl4pPr marL="1633243" indent="0">
              <a:buNone/>
              <a:defRPr sz="1901" b="1"/>
            </a:lvl4pPr>
            <a:lvl5pPr marL="2177657" indent="0">
              <a:buNone/>
              <a:defRPr sz="1901" b="1"/>
            </a:lvl5pPr>
            <a:lvl6pPr marL="2722070" indent="0">
              <a:buNone/>
              <a:defRPr sz="1901" b="1"/>
            </a:lvl6pPr>
            <a:lvl7pPr marL="3266484" indent="0">
              <a:buNone/>
              <a:defRPr sz="1901" b="1"/>
            </a:lvl7pPr>
            <a:lvl8pPr marL="3810899" indent="0">
              <a:buNone/>
              <a:defRPr sz="1901" b="1"/>
            </a:lvl8pPr>
            <a:lvl9pPr marL="4355313" indent="0">
              <a:buNone/>
              <a:defRPr sz="1901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759" y="2175400"/>
            <a:ext cx="5388320" cy="3952203"/>
          </a:xfrm>
        </p:spPr>
        <p:txBody>
          <a:bodyPr/>
          <a:lstStyle>
            <a:lvl1pPr>
              <a:defRPr sz="2901"/>
            </a:lvl1pPr>
            <a:lvl2pPr>
              <a:defRPr sz="2401"/>
            </a:lvl2pPr>
            <a:lvl3pPr>
              <a:defRPr sz="2101"/>
            </a:lvl3pPr>
            <a:lvl4pPr>
              <a:defRPr sz="1901"/>
            </a:lvl4pPr>
            <a:lvl5pPr>
              <a:defRPr sz="1901"/>
            </a:lvl5pPr>
            <a:lvl6pPr>
              <a:defRPr sz="1901"/>
            </a:lvl6pPr>
            <a:lvl7pPr>
              <a:defRPr sz="1901"/>
            </a:lvl7pPr>
            <a:lvl8pPr>
              <a:defRPr sz="1901"/>
            </a:lvl8pPr>
            <a:lvl9pPr>
              <a:defRPr sz="1901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4984" y="1535469"/>
            <a:ext cx="5390437" cy="639910"/>
          </a:xfrm>
        </p:spPr>
        <p:txBody>
          <a:bodyPr anchor="b"/>
          <a:lstStyle>
            <a:lvl1pPr marL="0" indent="0">
              <a:buNone/>
              <a:defRPr sz="2901" b="1"/>
            </a:lvl1pPr>
            <a:lvl2pPr marL="544415" indent="0">
              <a:buNone/>
              <a:defRPr sz="2401" b="1"/>
            </a:lvl2pPr>
            <a:lvl3pPr marL="1088828" indent="0">
              <a:buNone/>
              <a:defRPr sz="2101" b="1"/>
            </a:lvl3pPr>
            <a:lvl4pPr marL="1633243" indent="0">
              <a:buNone/>
              <a:defRPr sz="1901" b="1"/>
            </a:lvl4pPr>
            <a:lvl5pPr marL="2177657" indent="0">
              <a:buNone/>
              <a:defRPr sz="1901" b="1"/>
            </a:lvl5pPr>
            <a:lvl6pPr marL="2722070" indent="0">
              <a:buNone/>
              <a:defRPr sz="1901" b="1"/>
            </a:lvl6pPr>
            <a:lvl7pPr marL="3266484" indent="0">
              <a:buNone/>
              <a:defRPr sz="1901" b="1"/>
            </a:lvl7pPr>
            <a:lvl8pPr marL="3810899" indent="0">
              <a:buNone/>
              <a:defRPr sz="1901" b="1"/>
            </a:lvl8pPr>
            <a:lvl9pPr marL="4355313" indent="0">
              <a:buNone/>
              <a:defRPr sz="1901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4984" y="2175400"/>
            <a:ext cx="5390437" cy="3952203"/>
          </a:xfrm>
        </p:spPr>
        <p:txBody>
          <a:bodyPr/>
          <a:lstStyle>
            <a:lvl1pPr>
              <a:defRPr sz="2901"/>
            </a:lvl1pPr>
            <a:lvl2pPr>
              <a:defRPr sz="2401"/>
            </a:lvl2pPr>
            <a:lvl3pPr>
              <a:defRPr sz="2101"/>
            </a:lvl3pPr>
            <a:lvl4pPr>
              <a:defRPr sz="1901"/>
            </a:lvl4pPr>
            <a:lvl5pPr>
              <a:defRPr sz="1901"/>
            </a:lvl5pPr>
            <a:lvl6pPr>
              <a:defRPr sz="1901"/>
            </a:lvl6pPr>
            <a:lvl7pPr>
              <a:defRPr sz="1901"/>
            </a:lvl7pPr>
            <a:lvl8pPr>
              <a:defRPr sz="1901"/>
            </a:lvl8pPr>
            <a:lvl9pPr>
              <a:defRPr sz="1901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F2DEEF-EC1B-4C13-B1D3-72542205288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1937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F2DEEF-EC1B-4C13-B1D3-72542205288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4464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F2DEEF-EC1B-4C13-B1D3-72542205288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0526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762" y="273114"/>
            <a:ext cx="4012129" cy="1162319"/>
          </a:xfrm>
        </p:spPr>
        <p:txBody>
          <a:bodyPr anchor="b"/>
          <a:lstStyle>
            <a:lvl1pPr algn="l">
              <a:defRPr sz="2401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7975" y="273136"/>
            <a:ext cx="6817441" cy="5854468"/>
          </a:xfrm>
        </p:spPr>
        <p:txBody>
          <a:bodyPr/>
          <a:lstStyle>
            <a:lvl1pPr>
              <a:defRPr sz="3802"/>
            </a:lvl1pPr>
            <a:lvl2pPr>
              <a:defRPr sz="3301"/>
            </a:lvl2pPr>
            <a:lvl3pPr>
              <a:defRPr sz="2901"/>
            </a:lvl3pPr>
            <a:lvl4pPr>
              <a:defRPr sz="2401"/>
            </a:lvl4pPr>
            <a:lvl5pPr>
              <a:defRPr sz="2401"/>
            </a:lvl5pPr>
            <a:lvl6pPr>
              <a:defRPr sz="2401"/>
            </a:lvl6pPr>
            <a:lvl7pPr>
              <a:defRPr sz="2401"/>
            </a:lvl7pPr>
            <a:lvl8pPr>
              <a:defRPr sz="2401"/>
            </a:lvl8pPr>
            <a:lvl9pPr>
              <a:defRPr sz="2401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762" y="1435455"/>
            <a:ext cx="4012129" cy="4692149"/>
          </a:xfrm>
        </p:spPr>
        <p:txBody>
          <a:bodyPr/>
          <a:lstStyle>
            <a:lvl1pPr marL="0" indent="0">
              <a:buNone/>
              <a:defRPr sz="1701"/>
            </a:lvl1pPr>
            <a:lvl2pPr marL="544415" indent="0">
              <a:buNone/>
              <a:defRPr sz="1401"/>
            </a:lvl2pPr>
            <a:lvl3pPr marL="1088828" indent="0">
              <a:buNone/>
              <a:defRPr sz="1200"/>
            </a:lvl3pPr>
            <a:lvl4pPr marL="1633243" indent="0">
              <a:buNone/>
              <a:defRPr sz="1100"/>
            </a:lvl4pPr>
            <a:lvl5pPr marL="2177657" indent="0">
              <a:buNone/>
              <a:defRPr sz="1100"/>
            </a:lvl5pPr>
            <a:lvl6pPr marL="2722070" indent="0">
              <a:buNone/>
              <a:defRPr sz="1100"/>
            </a:lvl6pPr>
            <a:lvl7pPr marL="3266484" indent="0">
              <a:buNone/>
              <a:defRPr sz="1100"/>
            </a:lvl7pPr>
            <a:lvl8pPr marL="3810899" indent="0">
              <a:buNone/>
              <a:defRPr sz="1100"/>
            </a:lvl8pPr>
            <a:lvl9pPr marL="4355313" indent="0">
              <a:buNone/>
              <a:defRPr sz="11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F2DEEF-EC1B-4C13-B1D3-72542205288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5100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90339" y="4801733"/>
            <a:ext cx="7317105" cy="566869"/>
          </a:xfrm>
        </p:spPr>
        <p:txBody>
          <a:bodyPr anchor="b"/>
          <a:lstStyle>
            <a:lvl1pPr algn="l">
              <a:defRPr sz="2401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90339" y="612938"/>
            <a:ext cx="7317105" cy="4115753"/>
          </a:xfrm>
        </p:spPr>
        <p:txBody>
          <a:bodyPr rtlCol="0">
            <a:normAutofit/>
          </a:bodyPr>
          <a:lstStyle>
            <a:lvl1pPr marL="0" indent="0">
              <a:buNone/>
              <a:defRPr sz="3802"/>
            </a:lvl1pPr>
            <a:lvl2pPr marL="544415" indent="0">
              <a:buNone/>
              <a:defRPr sz="3301"/>
            </a:lvl2pPr>
            <a:lvl3pPr marL="1088828" indent="0">
              <a:buNone/>
              <a:defRPr sz="2901"/>
            </a:lvl3pPr>
            <a:lvl4pPr marL="1633243" indent="0">
              <a:buNone/>
              <a:defRPr sz="2401"/>
            </a:lvl4pPr>
            <a:lvl5pPr marL="2177657" indent="0">
              <a:buNone/>
              <a:defRPr sz="2401"/>
            </a:lvl5pPr>
            <a:lvl6pPr marL="2722070" indent="0">
              <a:buNone/>
              <a:defRPr sz="2401"/>
            </a:lvl6pPr>
            <a:lvl7pPr marL="3266484" indent="0">
              <a:buNone/>
              <a:defRPr sz="2401"/>
            </a:lvl7pPr>
            <a:lvl8pPr marL="3810899" indent="0">
              <a:buNone/>
              <a:defRPr sz="2401"/>
            </a:lvl8pPr>
            <a:lvl9pPr marL="4355313" indent="0">
              <a:buNone/>
              <a:defRPr sz="2401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90339" y="5368581"/>
            <a:ext cx="7317105" cy="805048"/>
          </a:xfrm>
        </p:spPr>
        <p:txBody>
          <a:bodyPr/>
          <a:lstStyle>
            <a:lvl1pPr marL="0" indent="0">
              <a:buNone/>
              <a:defRPr sz="1701"/>
            </a:lvl1pPr>
            <a:lvl2pPr marL="544415" indent="0">
              <a:buNone/>
              <a:defRPr sz="1401"/>
            </a:lvl2pPr>
            <a:lvl3pPr marL="1088828" indent="0">
              <a:buNone/>
              <a:defRPr sz="1200"/>
            </a:lvl3pPr>
            <a:lvl4pPr marL="1633243" indent="0">
              <a:buNone/>
              <a:defRPr sz="1100"/>
            </a:lvl4pPr>
            <a:lvl5pPr marL="2177657" indent="0">
              <a:buNone/>
              <a:defRPr sz="1100"/>
            </a:lvl5pPr>
            <a:lvl6pPr marL="2722070" indent="0">
              <a:buNone/>
              <a:defRPr sz="1100"/>
            </a:lvl6pPr>
            <a:lvl7pPr marL="3266484" indent="0">
              <a:buNone/>
              <a:defRPr sz="1100"/>
            </a:lvl7pPr>
            <a:lvl8pPr marL="3810899" indent="0">
              <a:buNone/>
              <a:defRPr sz="1100"/>
            </a:lvl8pPr>
            <a:lvl9pPr marL="4355313" indent="0">
              <a:buNone/>
              <a:defRPr sz="11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F2DEEF-EC1B-4C13-B1D3-72542205288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6351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816294" y="274658"/>
            <a:ext cx="1076904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8850" tIns="54425" rIns="108850" bIns="5442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816294" y="1600200"/>
            <a:ext cx="10769043" cy="4527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16314" y="6357959"/>
            <a:ext cx="2844324" cy="365125"/>
          </a:xfrm>
          <a:prstGeom prst="rect">
            <a:avLst/>
          </a:prstGeom>
        </p:spPr>
        <p:txBody>
          <a:bodyPr vert="horz" lIns="108850" tIns="54425" rIns="108850" bIns="54425" rtlCol="0" anchor="ctr"/>
          <a:lstStyle>
            <a:lvl1pPr algn="l" defTabSz="1088828" eaLnBrk="1" fontAlgn="auto" hangingPunct="1">
              <a:spcBef>
                <a:spcPts val="0"/>
              </a:spcBef>
              <a:spcAft>
                <a:spcPts val="0"/>
              </a:spcAft>
              <a:defRPr sz="1401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7248" y="6357959"/>
            <a:ext cx="3860721" cy="365125"/>
          </a:xfrm>
          <a:prstGeom prst="rect">
            <a:avLst/>
          </a:prstGeom>
        </p:spPr>
        <p:txBody>
          <a:bodyPr vert="horz" lIns="108850" tIns="54425" rIns="108850" bIns="54425" rtlCol="0" anchor="ctr"/>
          <a:lstStyle>
            <a:lvl1pPr algn="ctr" defTabSz="1088828" eaLnBrk="1" fontAlgn="auto" hangingPunct="1">
              <a:spcBef>
                <a:spcPts val="0"/>
              </a:spcBef>
              <a:spcAft>
                <a:spcPts val="0"/>
              </a:spcAft>
              <a:defRPr sz="1401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349264" y="14289"/>
            <a:ext cx="2845911" cy="365125"/>
          </a:xfrm>
          <a:prstGeom prst="rect">
            <a:avLst/>
          </a:prstGeom>
        </p:spPr>
        <p:txBody>
          <a:bodyPr vert="horz" lIns="108850" tIns="54425" rIns="108850" bIns="54425" rtlCol="0" anchor="ctr"/>
          <a:lstStyle>
            <a:lvl1pPr algn="r" defTabSz="1088828" eaLnBrk="1" fontAlgn="auto" hangingPunct="1">
              <a:spcBef>
                <a:spcPts val="0"/>
              </a:spcBef>
              <a:spcAft>
                <a:spcPts val="0"/>
              </a:spcAft>
              <a:defRPr sz="1401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fld id="{75F2DEEF-EC1B-4C13-B1D3-72542205288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9641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defTabSz="1087764" rtl="0" eaLnBrk="0" fontAlgn="base" hangingPunct="0">
        <a:spcBef>
          <a:spcPct val="0"/>
        </a:spcBef>
        <a:spcAft>
          <a:spcPct val="0"/>
        </a:spcAft>
        <a:defRPr sz="5201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1087764" rtl="0" eaLnBrk="0" fontAlgn="base" hangingPunct="0">
        <a:spcBef>
          <a:spcPct val="0"/>
        </a:spcBef>
        <a:spcAft>
          <a:spcPct val="0"/>
        </a:spcAft>
        <a:defRPr sz="5201" b="1">
          <a:solidFill>
            <a:schemeClr val="tx1"/>
          </a:solidFill>
          <a:latin typeface="Arial" panose="020B0604020202020204" pitchFamily="34" charset="0"/>
        </a:defRPr>
      </a:lvl2pPr>
      <a:lvl3pPr algn="ctr" defTabSz="1087764" rtl="0" eaLnBrk="0" fontAlgn="base" hangingPunct="0">
        <a:spcBef>
          <a:spcPct val="0"/>
        </a:spcBef>
        <a:spcAft>
          <a:spcPct val="0"/>
        </a:spcAft>
        <a:defRPr sz="5201" b="1">
          <a:solidFill>
            <a:schemeClr val="tx1"/>
          </a:solidFill>
          <a:latin typeface="Arial" panose="020B0604020202020204" pitchFamily="34" charset="0"/>
        </a:defRPr>
      </a:lvl3pPr>
      <a:lvl4pPr algn="ctr" defTabSz="1087764" rtl="0" eaLnBrk="0" fontAlgn="base" hangingPunct="0">
        <a:spcBef>
          <a:spcPct val="0"/>
        </a:spcBef>
        <a:spcAft>
          <a:spcPct val="0"/>
        </a:spcAft>
        <a:defRPr sz="5201" b="1">
          <a:solidFill>
            <a:schemeClr val="tx1"/>
          </a:solidFill>
          <a:latin typeface="Arial" panose="020B0604020202020204" pitchFamily="34" charset="0"/>
        </a:defRPr>
      </a:lvl4pPr>
      <a:lvl5pPr algn="ctr" defTabSz="1087764" rtl="0" eaLnBrk="0" fontAlgn="base" hangingPunct="0">
        <a:spcBef>
          <a:spcPct val="0"/>
        </a:spcBef>
        <a:spcAft>
          <a:spcPct val="0"/>
        </a:spcAft>
        <a:defRPr sz="5201" b="1">
          <a:solidFill>
            <a:schemeClr val="tx1"/>
          </a:solidFill>
          <a:latin typeface="Arial" panose="020B0604020202020204" pitchFamily="34" charset="0"/>
        </a:defRPr>
      </a:lvl5pPr>
      <a:lvl6pPr marL="457337" algn="ctr" defTabSz="1087764" rtl="0" fontAlgn="base">
        <a:spcBef>
          <a:spcPct val="0"/>
        </a:spcBef>
        <a:spcAft>
          <a:spcPct val="0"/>
        </a:spcAft>
        <a:defRPr sz="5201" b="1">
          <a:solidFill>
            <a:schemeClr val="tx1"/>
          </a:solidFill>
          <a:latin typeface="Arial" panose="020B0604020202020204" pitchFamily="34" charset="0"/>
        </a:defRPr>
      </a:lvl6pPr>
      <a:lvl7pPr marL="914675" algn="ctr" defTabSz="1087764" rtl="0" fontAlgn="base">
        <a:spcBef>
          <a:spcPct val="0"/>
        </a:spcBef>
        <a:spcAft>
          <a:spcPct val="0"/>
        </a:spcAft>
        <a:defRPr sz="5201" b="1">
          <a:solidFill>
            <a:schemeClr val="tx1"/>
          </a:solidFill>
          <a:latin typeface="Arial" panose="020B0604020202020204" pitchFamily="34" charset="0"/>
        </a:defRPr>
      </a:lvl7pPr>
      <a:lvl8pPr marL="1372012" algn="ctr" defTabSz="1087764" rtl="0" fontAlgn="base">
        <a:spcBef>
          <a:spcPct val="0"/>
        </a:spcBef>
        <a:spcAft>
          <a:spcPct val="0"/>
        </a:spcAft>
        <a:defRPr sz="5201" b="1">
          <a:solidFill>
            <a:schemeClr val="tx1"/>
          </a:solidFill>
          <a:latin typeface="Arial" panose="020B0604020202020204" pitchFamily="34" charset="0"/>
        </a:defRPr>
      </a:lvl8pPr>
      <a:lvl9pPr marL="1829348" algn="ctr" defTabSz="1087764" rtl="0" fontAlgn="base">
        <a:spcBef>
          <a:spcPct val="0"/>
        </a:spcBef>
        <a:spcAft>
          <a:spcPct val="0"/>
        </a:spcAft>
        <a:defRPr sz="5201" b="1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408110" indent="-408110" algn="l" defTabSz="1087764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802" kern="1200">
          <a:solidFill>
            <a:schemeClr val="tx1"/>
          </a:solidFill>
          <a:latin typeface="+mn-lt"/>
          <a:ea typeface="+mn-ea"/>
          <a:cs typeface="+mn-cs"/>
        </a:defRPr>
      </a:lvl1pPr>
      <a:lvl2pPr marL="884504" indent="-339827" algn="l" defTabSz="1087764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301" kern="1200">
          <a:solidFill>
            <a:schemeClr val="tx1"/>
          </a:solidFill>
          <a:latin typeface="+mn-lt"/>
          <a:ea typeface="+mn-ea"/>
          <a:cs typeface="+mn-cs"/>
        </a:defRPr>
      </a:lvl2pPr>
      <a:lvl3pPr marL="1360896" indent="-271545" algn="l" defTabSz="1087764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901" kern="1200">
          <a:solidFill>
            <a:schemeClr val="tx1"/>
          </a:solidFill>
          <a:latin typeface="+mn-lt"/>
          <a:ea typeface="+mn-ea"/>
          <a:cs typeface="+mn-cs"/>
        </a:defRPr>
      </a:lvl3pPr>
      <a:lvl4pPr marL="1903984" indent="-271545" algn="l" defTabSz="1087764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401" kern="1200">
          <a:solidFill>
            <a:schemeClr val="tx1"/>
          </a:solidFill>
          <a:latin typeface="+mn-lt"/>
          <a:ea typeface="+mn-ea"/>
          <a:cs typeface="+mn-cs"/>
        </a:defRPr>
      </a:lvl4pPr>
      <a:lvl5pPr marL="2448659" indent="-271545" algn="l" defTabSz="1087764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401" kern="1200">
          <a:solidFill>
            <a:schemeClr val="tx1"/>
          </a:solidFill>
          <a:latin typeface="+mn-lt"/>
          <a:ea typeface="+mn-ea"/>
          <a:cs typeface="+mn-cs"/>
        </a:defRPr>
      </a:lvl5pPr>
      <a:lvl6pPr marL="2994278" indent="-272207" algn="l" defTabSz="1088828" rtl="0" eaLnBrk="1" latinLnBrk="0" hangingPunct="1">
        <a:spcBef>
          <a:spcPct val="20000"/>
        </a:spcBef>
        <a:buFont typeface="Arial" pitchFamily="34" charset="0"/>
        <a:buChar char="•"/>
        <a:defRPr sz="2401" kern="1200">
          <a:solidFill>
            <a:schemeClr val="tx1"/>
          </a:solidFill>
          <a:latin typeface="+mn-lt"/>
          <a:ea typeface="+mn-ea"/>
          <a:cs typeface="+mn-cs"/>
        </a:defRPr>
      </a:lvl6pPr>
      <a:lvl7pPr marL="3538692" indent="-272207" algn="l" defTabSz="1088828" rtl="0" eaLnBrk="1" latinLnBrk="0" hangingPunct="1">
        <a:spcBef>
          <a:spcPct val="20000"/>
        </a:spcBef>
        <a:buFont typeface="Arial" pitchFamily="34" charset="0"/>
        <a:buChar char="•"/>
        <a:defRPr sz="2401" kern="1200">
          <a:solidFill>
            <a:schemeClr val="tx1"/>
          </a:solidFill>
          <a:latin typeface="+mn-lt"/>
          <a:ea typeface="+mn-ea"/>
          <a:cs typeface="+mn-cs"/>
        </a:defRPr>
      </a:lvl7pPr>
      <a:lvl8pPr marL="4083107" indent="-272207" algn="l" defTabSz="1088828" rtl="0" eaLnBrk="1" latinLnBrk="0" hangingPunct="1">
        <a:spcBef>
          <a:spcPct val="20000"/>
        </a:spcBef>
        <a:buFont typeface="Arial" pitchFamily="34" charset="0"/>
        <a:buChar char="•"/>
        <a:defRPr sz="2401" kern="1200">
          <a:solidFill>
            <a:schemeClr val="tx1"/>
          </a:solidFill>
          <a:latin typeface="+mn-lt"/>
          <a:ea typeface="+mn-ea"/>
          <a:cs typeface="+mn-cs"/>
        </a:defRPr>
      </a:lvl8pPr>
      <a:lvl9pPr marL="4627519" indent="-272207" algn="l" defTabSz="1088828" rtl="0" eaLnBrk="1" latinLnBrk="0" hangingPunct="1">
        <a:spcBef>
          <a:spcPct val="20000"/>
        </a:spcBef>
        <a:buFont typeface="Arial" pitchFamily="34" charset="0"/>
        <a:buChar char="•"/>
        <a:defRPr sz="24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88828" rtl="0" eaLnBrk="1" latinLnBrk="0" hangingPunct="1">
        <a:defRPr sz="2101" kern="1200">
          <a:solidFill>
            <a:schemeClr val="tx1"/>
          </a:solidFill>
          <a:latin typeface="+mn-lt"/>
          <a:ea typeface="+mn-ea"/>
          <a:cs typeface="+mn-cs"/>
        </a:defRPr>
      </a:lvl1pPr>
      <a:lvl2pPr marL="544415" algn="l" defTabSz="1088828" rtl="0" eaLnBrk="1" latinLnBrk="0" hangingPunct="1">
        <a:defRPr sz="2101" kern="1200">
          <a:solidFill>
            <a:schemeClr val="tx1"/>
          </a:solidFill>
          <a:latin typeface="+mn-lt"/>
          <a:ea typeface="+mn-ea"/>
          <a:cs typeface="+mn-cs"/>
        </a:defRPr>
      </a:lvl2pPr>
      <a:lvl3pPr marL="1088828" algn="l" defTabSz="1088828" rtl="0" eaLnBrk="1" latinLnBrk="0" hangingPunct="1">
        <a:defRPr sz="2101" kern="1200">
          <a:solidFill>
            <a:schemeClr val="tx1"/>
          </a:solidFill>
          <a:latin typeface="+mn-lt"/>
          <a:ea typeface="+mn-ea"/>
          <a:cs typeface="+mn-cs"/>
        </a:defRPr>
      </a:lvl3pPr>
      <a:lvl4pPr marL="1633243" algn="l" defTabSz="1088828" rtl="0" eaLnBrk="1" latinLnBrk="0" hangingPunct="1">
        <a:defRPr sz="2101" kern="1200">
          <a:solidFill>
            <a:schemeClr val="tx1"/>
          </a:solidFill>
          <a:latin typeface="+mn-lt"/>
          <a:ea typeface="+mn-ea"/>
          <a:cs typeface="+mn-cs"/>
        </a:defRPr>
      </a:lvl4pPr>
      <a:lvl5pPr marL="2177657" algn="l" defTabSz="1088828" rtl="0" eaLnBrk="1" latinLnBrk="0" hangingPunct="1">
        <a:defRPr sz="2101" kern="1200">
          <a:solidFill>
            <a:schemeClr val="tx1"/>
          </a:solidFill>
          <a:latin typeface="+mn-lt"/>
          <a:ea typeface="+mn-ea"/>
          <a:cs typeface="+mn-cs"/>
        </a:defRPr>
      </a:lvl5pPr>
      <a:lvl6pPr marL="2722070" algn="l" defTabSz="1088828" rtl="0" eaLnBrk="1" latinLnBrk="0" hangingPunct="1">
        <a:defRPr sz="2101" kern="1200">
          <a:solidFill>
            <a:schemeClr val="tx1"/>
          </a:solidFill>
          <a:latin typeface="+mn-lt"/>
          <a:ea typeface="+mn-ea"/>
          <a:cs typeface="+mn-cs"/>
        </a:defRPr>
      </a:lvl6pPr>
      <a:lvl7pPr marL="3266484" algn="l" defTabSz="1088828" rtl="0" eaLnBrk="1" latinLnBrk="0" hangingPunct="1">
        <a:defRPr sz="2101" kern="1200">
          <a:solidFill>
            <a:schemeClr val="tx1"/>
          </a:solidFill>
          <a:latin typeface="+mn-lt"/>
          <a:ea typeface="+mn-ea"/>
          <a:cs typeface="+mn-cs"/>
        </a:defRPr>
      </a:lvl7pPr>
      <a:lvl8pPr marL="3810899" algn="l" defTabSz="1088828" rtl="0" eaLnBrk="1" latinLnBrk="0" hangingPunct="1">
        <a:defRPr sz="2101" kern="1200">
          <a:solidFill>
            <a:schemeClr val="tx1"/>
          </a:solidFill>
          <a:latin typeface="+mn-lt"/>
          <a:ea typeface="+mn-ea"/>
          <a:cs typeface="+mn-cs"/>
        </a:defRPr>
      </a:lvl8pPr>
      <a:lvl9pPr marL="4355313" algn="l" defTabSz="1088828" rtl="0" eaLnBrk="1" latinLnBrk="0" hangingPunct="1">
        <a:defRPr sz="21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hyperlink" Target="https://service.nalog.ru/subsidy3-2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39452" y="1463670"/>
            <a:ext cx="11040108" cy="738888"/>
          </a:xfrm>
          <a:prstGeom prst="rect">
            <a:avLst/>
          </a:prstGeom>
        </p:spPr>
        <p:txBody>
          <a:bodyPr wrap="square" lIns="121876" tIns="60938" rIns="121876" bIns="60938">
            <a:spAutoFit/>
          </a:bodyPr>
          <a:lstStyle/>
          <a:p>
            <a:pPr algn="ctr" defTabSz="914424">
              <a:defRPr/>
            </a:pPr>
            <a:endParaRPr lang="ru-RU" sz="4001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0100" y="172099"/>
            <a:ext cx="1289003" cy="1289470"/>
          </a:xfrm>
          <a:prstGeom prst="rect">
            <a:avLst/>
          </a:prstGeom>
        </p:spPr>
      </p:pic>
      <p:sp>
        <p:nvSpPr>
          <p:cNvPr id="11" name="object 3"/>
          <p:cNvSpPr>
            <a:spLocks noChangeArrowheads="1"/>
          </p:cNvSpPr>
          <p:nvPr/>
        </p:nvSpPr>
        <p:spPr bwMode="auto">
          <a:xfrm>
            <a:off x="1111605" y="199823"/>
            <a:ext cx="2356398" cy="965899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endParaRPr lang="ru-RU" altLang="ru-RU" sz="2101"/>
          </a:p>
        </p:txBody>
      </p:sp>
      <p:sp>
        <p:nvSpPr>
          <p:cNvPr id="5" name="Прямоугольник 4"/>
          <p:cNvSpPr/>
          <p:nvPr/>
        </p:nvSpPr>
        <p:spPr>
          <a:xfrm>
            <a:off x="747744" y="1594216"/>
            <a:ext cx="11661864" cy="1970447"/>
          </a:xfrm>
          <a:prstGeom prst="rect">
            <a:avLst/>
          </a:prstGeom>
        </p:spPr>
        <p:txBody>
          <a:bodyPr wrap="square" lIns="121876" tIns="60938" rIns="121876" bIns="60938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ru-RU" altLang="ru-RU" sz="4002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мерах поддержки </a:t>
            </a:r>
            <a:r>
              <a:rPr lang="ru-RU" altLang="ru-RU" sz="4002" b="1" dirty="0" smtClean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СОНКО </a:t>
            </a:r>
            <a:r>
              <a:rPr lang="ru-RU" altLang="ru-RU" sz="4002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условиях роста заболеваемости коронавирусной инфекцией</a:t>
            </a:r>
            <a:endParaRPr lang="ru-RU" sz="4002" b="1" dirty="0">
              <a:solidFill>
                <a:srgbClr val="00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76643" y="4438300"/>
            <a:ext cx="11591515" cy="24226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1" dirty="0" smtClean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Первый заместитель министра </a:t>
            </a:r>
            <a:r>
              <a:rPr lang="ru-RU" sz="280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экономики Республики Татарстан</a:t>
            </a:r>
          </a:p>
          <a:p>
            <a:pPr algn="ctr"/>
            <a:r>
              <a:rPr lang="ru-RU" sz="2801" b="1" dirty="0" err="1" smtClean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О.В.Пелевин</a:t>
            </a:r>
            <a:endParaRPr lang="ru-RU" sz="2801" b="1" dirty="0">
              <a:solidFill>
                <a:srgbClr val="00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1689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1734525" y="1368029"/>
            <a:ext cx="9285525" cy="1570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1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Указ Президента Российской Федерации </a:t>
            </a:r>
          </a:p>
          <a:p>
            <a:pPr algn="ctr"/>
            <a:r>
              <a:rPr lang="ru-RU" sz="2401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от 20.10.2021 № 595 </a:t>
            </a:r>
            <a:endParaRPr lang="en-US" sz="2401" b="1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401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«Об установлении на территории Российской Федерации нерабочих дней в октябре – ноябре 2021 г.»  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3575" y="42284"/>
            <a:ext cx="960570" cy="96057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783" y="42283"/>
            <a:ext cx="1040842" cy="1040842"/>
          </a:xfrm>
          <a:prstGeom prst="rect">
            <a:avLst/>
          </a:prstGeom>
        </p:spPr>
      </p:pic>
      <p:sp>
        <p:nvSpPr>
          <p:cNvPr id="10" name="Прямоугольник с двумя скругленными противолежащими углами 9"/>
          <p:cNvSpPr/>
          <p:nvPr/>
        </p:nvSpPr>
        <p:spPr>
          <a:xfrm>
            <a:off x="1129550" y="3282710"/>
            <a:ext cx="4826421" cy="1584795"/>
          </a:xfrm>
          <a:prstGeom prst="round2Diag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101"/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6392871" y="3277107"/>
            <a:ext cx="5318636" cy="1594731"/>
          </a:xfrm>
          <a:prstGeom prst="round2Diag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101"/>
          </a:p>
        </p:txBody>
      </p:sp>
      <p:sp>
        <p:nvSpPr>
          <p:cNvPr id="2" name="Прямоугольник 1"/>
          <p:cNvSpPr/>
          <p:nvPr/>
        </p:nvSpPr>
        <p:spPr>
          <a:xfrm>
            <a:off x="6532039" y="3406704"/>
            <a:ext cx="5040297" cy="13239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1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ФОТ 3.0 </a:t>
            </a:r>
            <a:r>
              <a:rPr lang="ru-RU" sz="2401" b="1" dirty="0">
                <a:latin typeface="Arial" panose="020B0604020202020204" pitchFamily="34" charset="0"/>
                <a:cs typeface="Arial" panose="020B0604020202020204" pitchFamily="34" charset="0"/>
              </a:rPr>
              <a:t>- льготные кредиты </a:t>
            </a:r>
          </a:p>
          <a:p>
            <a:r>
              <a:rPr lang="ru-RU" sz="2401" b="1" dirty="0">
                <a:latin typeface="Arial" panose="020B0604020202020204" pitchFamily="34" charset="0"/>
                <a:cs typeface="Arial" panose="020B0604020202020204" pitchFamily="34" charset="0"/>
              </a:rPr>
              <a:t>при условии сохранения занятости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248464" y="3412495"/>
            <a:ext cx="4634507" cy="13239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1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Гранты </a:t>
            </a:r>
            <a:r>
              <a:rPr lang="ru-RU" sz="2401" b="1" dirty="0">
                <a:latin typeface="Arial" panose="020B0604020202020204" pitchFamily="34" charset="0"/>
                <a:cs typeface="Arial" panose="020B0604020202020204" pitchFamily="34" charset="0"/>
              </a:rPr>
              <a:t>– единовременная выплата в размере 1 МРОТ на 1 сотрудника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921979" y="49254"/>
            <a:ext cx="11067281" cy="1077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ko-KR" sz="3201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Федеральные меры поддержки субъектов </a:t>
            </a:r>
          </a:p>
          <a:p>
            <a:pPr algn="ctr"/>
            <a:r>
              <a:rPr lang="ru-RU" altLang="ko-KR" sz="3201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МСП и СОНКО</a:t>
            </a:r>
          </a:p>
        </p:txBody>
      </p: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DE06E11D-6F99-420D-9D56-F386B012C987}"/>
              </a:ext>
            </a:extLst>
          </p:cNvPr>
          <p:cNvCxnSpPr>
            <a:cxnSpLocks/>
          </p:cNvCxnSpPr>
          <p:nvPr/>
        </p:nvCxnSpPr>
        <p:spPr>
          <a:xfrm>
            <a:off x="2043463" y="1146347"/>
            <a:ext cx="8937544" cy="0"/>
          </a:xfrm>
          <a:prstGeom prst="line">
            <a:avLst/>
          </a:prstGeom>
          <a:ln w="285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1734525" y="6023086"/>
            <a:ext cx="9049589" cy="6773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088828"/>
            <a:endParaRPr lang="ru-RU" sz="10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1088828"/>
            <a:r>
              <a:rPr lang="ru-RU" sz="2801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Меры поддержки действуют с </a:t>
            </a:r>
            <a:r>
              <a:rPr lang="ru-RU" sz="2801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 ноября 2021 года</a:t>
            </a:r>
          </a:p>
        </p:txBody>
      </p:sp>
      <p:pic>
        <p:nvPicPr>
          <p:cNvPr id="14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1178238" y="6084045"/>
            <a:ext cx="1016937" cy="787400"/>
          </a:xfrm>
          <a:prstGeom prst="rect">
            <a:avLst/>
          </a:prstGeom>
        </p:spPr>
      </p:pic>
      <p:sp>
        <p:nvSpPr>
          <p:cNvPr id="15" name="object 23"/>
          <p:cNvSpPr txBox="1"/>
          <p:nvPr/>
        </p:nvSpPr>
        <p:spPr>
          <a:xfrm>
            <a:off x="11688810" y="6361773"/>
            <a:ext cx="176360" cy="369973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5461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sz="2400" b="1" spc="-90" dirty="0">
                <a:latin typeface="Trebuchet MS"/>
                <a:cs typeface="Trebuchet MS"/>
              </a:rPr>
              <a:t>2</a:t>
            </a:fld>
            <a:endParaRPr sz="2400" dirty="0">
              <a:latin typeface="Trebuchet MS"/>
              <a:cs typeface="Trebuchet M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51446" y="4883716"/>
            <a:ext cx="493152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i="1" dirty="0">
                <a:latin typeface="Times New Roman" panose="02020603050405020304" pitchFamily="18" charset="0"/>
                <a:ea typeface="Calibri" panose="020F0502020204030204" pitchFamily="34" charset="0"/>
              </a:rPr>
              <a:t>Постановление Правительства Российской Федерации </a:t>
            </a:r>
            <a:endParaRPr lang="ru-RU" sz="2400" i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/>
            <a:r>
              <a:rPr lang="ru-RU" sz="24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от </a:t>
            </a:r>
            <a:r>
              <a:rPr lang="ru-RU" sz="2400" i="1" dirty="0">
                <a:latin typeface="Times New Roman" panose="02020603050405020304" pitchFamily="18" charset="0"/>
                <a:ea typeface="Calibri" panose="020F0502020204030204" pitchFamily="34" charset="0"/>
              </a:rPr>
              <a:t>28.10.2021 № 1849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708109" y="4860257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400" i="1" dirty="0">
                <a:latin typeface="Times New Roman" panose="02020603050405020304" pitchFamily="18" charset="0"/>
                <a:ea typeface="Calibri" panose="020F0502020204030204" pitchFamily="34" charset="0"/>
              </a:rPr>
              <a:t>Постановление Правительства </a:t>
            </a:r>
            <a:endParaRPr lang="ru-RU" sz="2400" i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ru-RU" sz="24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Российской </a:t>
            </a:r>
            <a:r>
              <a:rPr lang="ru-RU" sz="2400" i="1" dirty="0">
                <a:latin typeface="Times New Roman" panose="02020603050405020304" pitchFamily="18" charset="0"/>
                <a:ea typeface="Calibri" panose="020F0502020204030204" pitchFamily="34" charset="0"/>
              </a:rPr>
              <a:t>Федерации </a:t>
            </a:r>
          </a:p>
          <a:p>
            <a:pPr algn="ctr">
              <a:spcAft>
                <a:spcPts val="0"/>
              </a:spcAft>
            </a:pPr>
            <a:r>
              <a:rPr lang="ru-RU" sz="24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от 28.10.2021 </a:t>
            </a:r>
            <a:r>
              <a:rPr lang="ru-RU" sz="2400" i="1" dirty="0">
                <a:latin typeface="Times New Roman" panose="02020603050405020304" pitchFamily="18" charset="0"/>
                <a:ea typeface="Calibri" panose="020F0502020204030204" pitchFamily="34" charset="0"/>
              </a:rPr>
              <a:t>№ </a:t>
            </a:r>
            <a:r>
              <a:rPr lang="ru-RU" sz="24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1850</a:t>
            </a:r>
            <a:endParaRPr lang="ru-RU" sz="2400" i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4110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141951" y="106497"/>
            <a:ext cx="2845911" cy="365268"/>
          </a:xfrm>
        </p:spPr>
        <p:txBody>
          <a:bodyPr/>
          <a:lstStyle/>
          <a:p>
            <a:fld id="{75F2DEEF-EC1B-4C13-B1D3-72542205288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62684" y="141212"/>
            <a:ext cx="11067281" cy="4618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ko-KR" sz="2401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Федеральные меры поддержки </a:t>
            </a:r>
            <a:r>
              <a:rPr lang="ru-RU" altLang="ko-KR" sz="2401" b="1" dirty="0" smtClean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СОНКО</a:t>
            </a:r>
            <a:endParaRPr lang="ru-RU" altLang="ko-KR" sz="2401" b="1" dirty="0">
              <a:solidFill>
                <a:srgbClr val="00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2132" y="42295"/>
            <a:ext cx="960445" cy="96079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684" y="42293"/>
            <a:ext cx="1040707" cy="1041084"/>
          </a:xfrm>
          <a:prstGeom prst="rect">
            <a:avLst/>
          </a:prstGeom>
        </p:spPr>
      </p:pic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DE06E11D-6F99-420D-9D56-F386B012C987}"/>
              </a:ext>
            </a:extLst>
          </p:cNvPr>
          <p:cNvCxnSpPr>
            <a:cxnSpLocks/>
          </p:cNvCxnSpPr>
          <p:nvPr/>
        </p:nvCxnSpPr>
        <p:spPr>
          <a:xfrm>
            <a:off x="2003803" y="692421"/>
            <a:ext cx="8937544" cy="0"/>
          </a:xfrm>
          <a:prstGeom prst="line">
            <a:avLst/>
          </a:prstGeom>
          <a:ln w="285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3424973" y="3042131"/>
            <a:ext cx="6095205" cy="708163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sz="200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sz="200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ru-RU" sz="210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817949" y="5546344"/>
            <a:ext cx="6095205" cy="708163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sz="200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sz="200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ru-RU" sz="210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049191" y="2674653"/>
            <a:ext cx="6095205" cy="708163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sz="200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sz="200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ru-RU" sz="2101" dirty="0"/>
          </a:p>
        </p:txBody>
      </p:sp>
      <p:sp>
        <p:nvSpPr>
          <p:cNvPr id="14" name="AutoShape 2" descr="Меры поддержки малого, среднего бизнеса и социального предпринимательства в  условиях пандемии коронавируса | Полезное | Портал «Новый бизнес:  социальное предпринимательство»"/>
          <p:cNvSpPr>
            <a:spLocks noChangeAspect="1" noChangeArrowheads="1"/>
          </p:cNvSpPr>
          <p:nvPr/>
        </p:nvSpPr>
        <p:spPr bwMode="auto">
          <a:xfrm>
            <a:off x="155636" y="-145859"/>
            <a:ext cx="304919" cy="304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76" tIns="45738" rIns="91476" bIns="45738" numCol="1" anchor="t" anchorCtr="0" compatLnSpc="1">
            <a:prstTxWarp prst="textNoShape">
              <a:avLst/>
            </a:prstTxWarp>
          </a:bodyPr>
          <a:lstStyle/>
          <a:p>
            <a:endParaRPr lang="ru-RU" sz="2101"/>
          </a:p>
        </p:txBody>
      </p:sp>
      <p:sp>
        <p:nvSpPr>
          <p:cNvPr id="15" name="AutoShape 4" descr="Меры поддержки малого, среднего бизнеса и социального предпринимательства в  условиях пандемии коронавируса | Полезное | Портал «Новый бизнес:  социальное предпринимательство»"/>
          <p:cNvSpPr>
            <a:spLocks noChangeAspect="1" noChangeArrowheads="1"/>
          </p:cNvSpPr>
          <p:nvPr/>
        </p:nvSpPr>
        <p:spPr bwMode="auto">
          <a:xfrm>
            <a:off x="308095" y="6601"/>
            <a:ext cx="304919" cy="304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76" tIns="45738" rIns="91476" bIns="45738" numCol="1" anchor="t" anchorCtr="0" compatLnSpc="1">
            <a:prstTxWarp prst="textNoShape">
              <a:avLst/>
            </a:prstTxWarp>
          </a:bodyPr>
          <a:lstStyle/>
          <a:p>
            <a:endParaRPr lang="ru-RU" sz="2101"/>
          </a:p>
        </p:txBody>
      </p:sp>
      <p:sp>
        <p:nvSpPr>
          <p:cNvPr id="18" name="Прямоугольник 17"/>
          <p:cNvSpPr/>
          <p:nvPr/>
        </p:nvSpPr>
        <p:spPr>
          <a:xfrm>
            <a:off x="828128" y="1872124"/>
            <a:ext cx="4699836" cy="41563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088828"/>
            <a:r>
              <a:rPr lang="ru-RU" sz="2401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ГРАНТЫ НА НЕРАБОЧИЕ ДНИ</a:t>
            </a:r>
          </a:p>
          <a:p>
            <a:pPr defTabSz="1088828"/>
            <a:endParaRPr lang="ru-RU" sz="240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3037" indent="-343037" defTabSz="1088828">
              <a:buFontTx/>
              <a:buChar char="-"/>
            </a:pPr>
            <a:r>
              <a:rPr lang="ru-RU" sz="2401" b="1" dirty="0">
                <a:latin typeface="Arial" panose="020B0604020202020204" pitchFamily="34" charset="0"/>
                <a:cs typeface="Arial" panose="020B0604020202020204" pitchFamily="34" charset="0"/>
              </a:rPr>
              <a:t>1 МРОТ </a:t>
            </a:r>
            <a:r>
              <a:rPr lang="ru-RU" sz="2401" dirty="0">
                <a:latin typeface="Arial" panose="020B0604020202020204" pitchFamily="34" charset="0"/>
                <a:cs typeface="Arial" panose="020B0604020202020204" pitchFamily="34" charset="0"/>
              </a:rPr>
              <a:t>(12792 рубля) </a:t>
            </a:r>
            <a:r>
              <a:rPr lang="ru-RU" sz="2401" b="1" dirty="0">
                <a:latin typeface="Arial" panose="020B0604020202020204" pitchFamily="34" charset="0"/>
                <a:cs typeface="Arial" panose="020B0604020202020204" pitchFamily="34" charset="0"/>
              </a:rPr>
              <a:t>на количество  сотрудников </a:t>
            </a:r>
            <a:r>
              <a:rPr lang="ru-RU" sz="2401" b="1" dirty="0" smtClean="0">
                <a:latin typeface="Arial" panose="020B0604020202020204" pitchFamily="34" charset="0"/>
                <a:cs typeface="Arial" panose="020B0604020202020204" pitchFamily="34" charset="0"/>
              </a:rPr>
              <a:t>организаций </a:t>
            </a:r>
            <a:r>
              <a:rPr lang="ru-RU" sz="2401" dirty="0">
                <a:latin typeface="Arial" panose="020B0604020202020204" pitchFamily="34" charset="0"/>
                <a:cs typeface="Arial" panose="020B0604020202020204" pitchFamily="34" charset="0"/>
              </a:rPr>
              <a:t>по состоянию </a:t>
            </a:r>
            <a:r>
              <a:rPr lang="ru-RU" sz="240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1" dirty="0" smtClean="0"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2401" dirty="0">
                <a:latin typeface="Arial" panose="020B0604020202020204" pitchFamily="34" charset="0"/>
                <a:cs typeface="Arial" panose="020B0604020202020204" pitchFamily="34" charset="0"/>
              </a:rPr>
              <a:t>1 июля 2021 года</a:t>
            </a:r>
          </a:p>
          <a:p>
            <a:pPr marL="343037" indent="-343037" defTabSz="1088828">
              <a:buFontTx/>
              <a:buChar char="-"/>
            </a:pPr>
            <a:endParaRPr lang="ru-RU" sz="240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3037" indent="-343037" defTabSz="1088828">
              <a:buFontTx/>
              <a:buChar char="-"/>
            </a:pPr>
            <a:endParaRPr lang="ru-RU" sz="240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3037" indent="-343037" defTabSz="1088828">
              <a:buFontTx/>
              <a:buChar char="-"/>
            </a:pPr>
            <a:r>
              <a:rPr lang="ru-RU" sz="2401" b="1" dirty="0">
                <a:latin typeface="Arial" panose="020B0604020202020204" pitchFamily="34" charset="0"/>
                <a:cs typeface="Arial" panose="020B0604020202020204" pitchFamily="34" charset="0"/>
              </a:rPr>
              <a:t>на гранты не начисляются налоги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5431771" y="1872124"/>
            <a:ext cx="5193693" cy="3771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3037" indent="-343037" defTabSz="1088828">
              <a:buFontTx/>
              <a:buChar char="-"/>
            </a:pPr>
            <a:r>
              <a:rPr lang="ru-RU" sz="2401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СОНКО </a:t>
            </a:r>
            <a:r>
              <a:rPr lang="ru-RU" sz="2300" dirty="0">
                <a:latin typeface="Arial" panose="020B0604020202020204" pitchFamily="34" charset="0"/>
                <a:cs typeface="Arial" panose="020B0604020202020204" pitchFamily="34" charset="0"/>
              </a:rPr>
              <a:t>из реестров </a:t>
            </a:r>
            <a:r>
              <a:rPr lang="ru-R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Минэкономразвития России</a:t>
            </a:r>
            <a:endParaRPr lang="ru-RU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3037" indent="-343037" defTabSz="1088828">
              <a:buFontTx/>
              <a:buChar char="-"/>
            </a:pPr>
            <a:endParaRPr lang="ru-RU" sz="240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3037" indent="-343037" defTabSz="1088828">
              <a:buFontTx/>
              <a:buChar char="-"/>
            </a:pPr>
            <a:endParaRPr lang="ru-RU" sz="240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3037" indent="-343037" defTabSz="1088828">
              <a:buFontTx/>
              <a:buChar char="-"/>
            </a:pPr>
            <a:r>
              <a:rPr lang="ru-RU" sz="2401" dirty="0">
                <a:latin typeface="Arial" panose="020B0604020202020204" pitchFamily="34" charset="0"/>
                <a:cs typeface="Arial" panose="020B0604020202020204" pitchFamily="34" charset="0"/>
              </a:rPr>
              <a:t>Одно из условий - </a:t>
            </a:r>
            <a:r>
              <a:rPr lang="ru-RU" sz="2401" b="1" dirty="0">
                <a:latin typeface="Arial" panose="020B0604020202020204" pitchFamily="34" charset="0"/>
                <a:cs typeface="Arial" panose="020B0604020202020204" pitchFamily="34" charset="0"/>
              </a:rPr>
              <a:t>отсутствие</a:t>
            </a:r>
            <a:r>
              <a:rPr lang="ru-RU" sz="2401" dirty="0">
                <a:latin typeface="Arial" panose="020B0604020202020204" pitchFamily="34" charset="0"/>
                <a:cs typeface="Arial" panose="020B0604020202020204" pitchFamily="34" charset="0"/>
              </a:rPr>
              <a:t> по состоянию на 1 июля 2021 года </a:t>
            </a:r>
            <a:r>
              <a:rPr lang="ru-RU" sz="2401" b="1" dirty="0">
                <a:latin typeface="Arial" panose="020B0604020202020204" pitchFamily="34" charset="0"/>
                <a:cs typeface="Arial" panose="020B0604020202020204" pitchFamily="34" charset="0"/>
              </a:rPr>
              <a:t>налоговой задолженности свыше </a:t>
            </a:r>
            <a:r>
              <a:rPr lang="ru-RU" sz="2401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1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1" b="1" dirty="0" smtClean="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ru-RU" sz="2401" b="1" dirty="0">
                <a:latin typeface="Arial" panose="020B0604020202020204" pitchFamily="34" charset="0"/>
                <a:cs typeface="Arial" panose="020B0604020202020204" pitchFamily="34" charset="0"/>
              </a:rPr>
              <a:t>тысяч рублей</a:t>
            </a:r>
          </a:p>
          <a:p>
            <a:pPr marL="343037" indent="-343037" defTabSz="1088828">
              <a:buFontTx/>
              <a:buChar char="-"/>
            </a:pPr>
            <a:endParaRPr lang="ru-RU" sz="240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993671" y="1218889"/>
            <a:ext cx="2108579" cy="46184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none">
            <a:spAutoFit/>
          </a:bodyPr>
          <a:lstStyle/>
          <a:p>
            <a:pPr defTabSz="1088828"/>
            <a:r>
              <a:rPr lang="ru-RU" sz="2401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Получатели:</a:t>
            </a:r>
          </a:p>
        </p:txBody>
      </p:sp>
      <p:pic>
        <p:nvPicPr>
          <p:cNvPr id="16" name="object 1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178238" y="6084045"/>
            <a:ext cx="1016937" cy="787400"/>
          </a:xfrm>
          <a:prstGeom prst="rect">
            <a:avLst/>
          </a:prstGeom>
        </p:spPr>
      </p:pic>
      <p:sp>
        <p:nvSpPr>
          <p:cNvPr id="19" name="object 23"/>
          <p:cNvSpPr txBox="1"/>
          <p:nvPr/>
        </p:nvSpPr>
        <p:spPr>
          <a:xfrm>
            <a:off x="11688810" y="6361773"/>
            <a:ext cx="176360" cy="369973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5461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sz="2400" b="1" spc="-90" dirty="0">
                <a:latin typeface="Trebuchet MS"/>
                <a:cs typeface="Trebuchet MS"/>
              </a:rPr>
              <a:t>3</a:t>
            </a:fld>
            <a:endParaRPr sz="2400" dirty="0">
              <a:latin typeface="Trebuchet MS"/>
              <a:cs typeface="Trebuchet MS"/>
            </a:endParaRP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1851" y="1194477"/>
            <a:ext cx="1965139" cy="1965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680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141951" y="106497"/>
            <a:ext cx="2845911" cy="365268"/>
          </a:xfrm>
        </p:spPr>
        <p:txBody>
          <a:bodyPr/>
          <a:lstStyle/>
          <a:p>
            <a:fld id="{75F2DEEF-EC1B-4C13-B1D3-72542205288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62684" y="141212"/>
            <a:ext cx="11067281" cy="4618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ko-KR" sz="2401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Федеральные меры поддержки </a:t>
            </a:r>
            <a:r>
              <a:rPr lang="ru-RU" altLang="ko-KR" sz="2401" b="1" dirty="0" smtClean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СОНКО</a:t>
            </a:r>
            <a:endParaRPr lang="ru-RU" altLang="ko-KR" sz="2401" b="1" dirty="0">
              <a:solidFill>
                <a:srgbClr val="00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2132" y="42295"/>
            <a:ext cx="960445" cy="96079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684" y="42293"/>
            <a:ext cx="1040707" cy="1041084"/>
          </a:xfrm>
          <a:prstGeom prst="rect">
            <a:avLst/>
          </a:prstGeom>
        </p:spPr>
      </p:pic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DE06E11D-6F99-420D-9D56-F386B012C987}"/>
              </a:ext>
            </a:extLst>
          </p:cNvPr>
          <p:cNvCxnSpPr>
            <a:cxnSpLocks/>
          </p:cNvCxnSpPr>
          <p:nvPr/>
        </p:nvCxnSpPr>
        <p:spPr>
          <a:xfrm>
            <a:off x="2003803" y="692421"/>
            <a:ext cx="8937544" cy="0"/>
          </a:xfrm>
          <a:prstGeom prst="line">
            <a:avLst/>
          </a:prstGeom>
          <a:ln w="285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3424973" y="3042131"/>
            <a:ext cx="6095205" cy="708163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sz="200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sz="200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ru-RU" sz="210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049191" y="2674653"/>
            <a:ext cx="6095205" cy="708163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sz="200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sz="200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ru-RU" sz="2101" dirty="0"/>
          </a:p>
        </p:txBody>
      </p:sp>
      <p:sp>
        <p:nvSpPr>
          <p:cNvPr id="14" name="AutoShape 2" descr="Меры поддержки малого, среднего бизнеса и социального предпринимательства в  условиях пандемии коронавируса | Полезное | Портал «Новый бизнес:  социальное предпринимательство»"/>
          <p:cNvSpPr>
            <a:spLocks noChangeAspect="1" noChangeArrowheads="1"/>
          </p:cNvSpPr>
          <p:nvPr/>
        </p:nvSpPr>
        <p:spPr bwMode="auto">
          <a:xfrm>
            <a:off x="155636" y="-145859"/>
            <a:ext cx="304919" cy="304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76" tIns="45738" rIns="91476" bIns="45738" numCol="1" anchor="t" anchorCtr="0" compatLnSpc="1">
            <a:prstTxWarp prst="textNoShape">
              <a:avLst/>
            </a:prstTxWarp>
          </a:bodyPr>
          <a:lstStyle/>
          <a:p>
            <a:endParaRPr lang="ru-RU" sz="2101"/>
          </a:p>
        </p:txBody>
      </p:sp>
      <p:sp>
        <p:nvSpPr>
          <p:cNvPr id="15" name="AutoShape 4" descr="Меры поддержки малого, среднего бизнеса и социального предпринимательства в  условиях пандемии коронавируса | Полезное | Портал «Новый бизнес:  социальное предпринимательство»"/>
          <p:cNvSpPr>
            <a:spLocks noChangeAspect="1" noChangeArrowheads="1"/>
          </p:cNvSpPr>
          <p:nvPr/>
        </p:nvSpPr>
        <p:spPr bwMode="auto">
          <a:xfrm>
            <a:off x="308095" y="6601"/>
            <a:ext cx="304919" cy="304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76" tIns="45738" rIns="91476" bIns="45738" numCol="1" anchor="t" anchorCtr="0" compatLnSpc="1">
            <a:prstTxWarp prst="textNoShape">
              <a:avLst/>
            </a:prstTxWarp>
          </a:bodyPr>
          <a:lstStyle/>
          <a:p>
            <a:endParaRPr lang="ru-RU" sz="2101"/>
          </a:p>
        </p:txBody>
      </p:sp>
      <p:sp>
        <p:nvSpPr>
          <p:cNvPr id="18" name="Прямоугольник 17"/>
          <p:cNvSpPr/>
          <p:nvPr/>
        </p:nvSpPr>
        <p:spPr>
          <a:xfrm>
            <a:off x="799387" y="1847642"/>
            <a:ext cx="6806758" cy="45255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088828"/>
            <a:r>
              <a:rPr lang="ru-RU" sz="2400" b="1" dirty="0" smtClean="0">
                <a:cs typeface="Arial" panose="020B0604020202020204" pitchFamily="34" charset="0"/>
              </a:rPr>
              <a:t>Проверить право на получение </a:t>
            </a:r>
            <a:r>
              <a:rPr lang="ru-RU" sz="2400" b="1" dirty="0" smtClean="0"/>
              <a:t>субсидии</a:t>
            </a:r>
            <a:r>
              <a:rPr lang="ru-RU" sz="2400" b="1" cap="all" dirty="0" smtClean="0"/>
              <a:t> </a:t>
            </a:r>
            <a:r>
              <a:rPr lang="ru-RU" sz="2400" cap="all" dirty="0" smtClean="0"/>
              <a:t/>
            </a:r>
            <a:br>
              <a:rPr lang="ru-RU" sz="2400" cap="all" dirty="0" smtClean="0"/>
            </a:br>
            <a:r>
              <a:rPr lang="ru-RU" sz="2400" dirty="0" smtClean="0">
                <a:cs typeface="Arial" panose="020B0604020202020204" pitchFamily="34" charset="0"/>
              </a:rPr>
              <a:t>по ссылке </a:t>
            </a:r>
            <a:r>
              <a:rPr lang="ru-RU" sz="2400" u="sng" dirty="0" smtClean="0">
                <a:hlinkClick r:id="rId4"/>
              </a:rPr>
              <a:t>https</a:t>
            </a:r>
            <a:r>
              <a:rPr lang="ru-RU" sz="2400" u="sng" dirty="0">
                <a:hlinkClick r:id="rId4"/>
              </a:rPr>
              <a:t>://service.nalog.ru/subsidy3-2/</a:t>
            </a:r>
            <a:endParaRPr lang="ru-RU" sz="240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1088828"/>
            <a:endParaRPr lang="ru-RU" sz="240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1088828"/>
            <a:endParaRPr lang="ru-RU" sz="2401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1088828"/>
            <a:r>
              <a:rPr lang="ru-RU" sz="2401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2401" b="1" dirty="0">
                <a:latin typeface="Arial" panose="020B0604020202020204" pitchFamily="34" charset="0"/>
                <a:cs typeface="Arial" panose="020B0604020202020204" pitchFamily="34" charset="0"/>
              </a:rPr>
              <a:t>сайте </a:t>
            </a:r>
            <a:r>
              <a:rPr lang="en-US" sz="2401" b="1" dirty="0">
                <a:latin typeface="Arial" panose="020B0604020202020204" pitchFamily="34" charset="0"/>
                <a:cs typeface="Arial" panose="020B0604020202020204" pitchFamily="34" charset="0"/>
              </a:rPr>
              <a:t>nalog.ru</a:t>
            </a:r>
            <a:r>
              <a:rPr lang="ru-RU" sz="2401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457383" indent="-457383" defTabSz="1088828">
              <a:buFont typeface="+mj-lt"/>
              <a:buAutoNum type="arabicPeriod"/>
            </a:pPr>
            <a:r>
              <a:rPr lang="ru-RU" sz="2401" dirty="0">
                <a:latin typeface="Arial" panose="020B0604020202020204" pitchFamily="34" charset="0"/>
                <a:cs typeface="Arial" panose="020B0604020202020204" pitchFamily="34" charset="0"/>
              </a:rPr>
              <a:t>Заполнить заявление в личном кабинете </a:t>
            </a:r>
            <a:r>
              <a:rPr lang="ru-RU" sz="2401" dirty="0" smtClean="0">
                <a:latin typeface="Arial" panose="020B0604020202020204" pitchFamily="34" charset="0"/>
                <a:cs typeface="Arial" panose="020B0604020202020204" pitchFamily="34" charset="0"/>
              </a:rPr>
              <a:t>юридического лица</a:t>
            </a:r>
            <a:endParaRPr lang="ru-RU" sz="240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383" indent="-457383" defTabSz="1088828">
              <a:buFont typeface="+mj-lt"/>
              <a:buAutoNum type="arabicPeriod"/>
            </a:pPr>
            <a:endParaRPr lang="ru-RU" sz="240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383" indent="-457383" defTabSz="1088828">
              <a:buFont typeface="+mj-lt"/>
              <a:buAutoNum type="arabicPeriod"/>
            </a:pPr>
            <a:r>
              <a:rPr lang="ru-RU" sz="2401" dirty="0">
                <a:latin typeface="Arial" panose="020B0604020202020204" pitchFamily="34" charset="0"/>
                <a:cs typeface="Arial" panose="020B0604020202020204" pitchFamily="34" charset="0"/>
              </a:rPr>
              <a:t>Заполнить заявление на сайте и направить в ФНС в электронном виде или по почте</a:t>
            </a:r>
          </a:p>
          <a:p>
            <a:pPr defTabSz="1088828"/>
            <a:endParaRPr lang="ru-RU" sz="240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7086358" y="4148086"/>
            <a:ext cx="4611667" cy="83132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>
            <a:spAutoFit/>
          </a:bodyPr>
          <a:lstStyle/>
          <a:p>
            <a:pPr defTabSz="1088828"/>
            <a:r>
              <a:rPr lang="ru-RU" sz="2401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Срок подачи заявлений до 15 декабря 2021 года</a:t>
            </a:r>
            <a:endParaRPr lang="ru-RU" sz="240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35280" y="1234587"/>
            <a:ext cx="4769900" cy="4618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088828"/>
            <a:r>
              <a:rPr lang="ru-RU" sz="2401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ГРАНТЫ НА НЕРАБОЧИЕ ДНИ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35280" y="2841998"/>
            <a:ext cx="1884329" cy="40026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none">
            <a:spAutoFit/>
          </a:bodyPr>
          <a:lstStyle/>
          <a:p>
            <a:pPr defTabSz="1088828"/>
            <a:r>
              <a:rPr lang="ru-RU" sz="2001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 получить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2783575" y="6339075"/>
            <a:ext cx="7706662" cy="40023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none">
            <a:spAutoFit/>
          </a:bodyPr>
          <a:lstStyle/>
          <a:p>
            <a:pPr defTabSz="1088828"/>
            <a:r>
              <a:rPr lang="ru-RU" sz="2001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Выплаты будут осуществляться течение </a:t>
            </a:r>
            <a:r>
              <a:rPr lang="ru-RU" sz="2001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рабочих дней</a:t>
            </a:r>
          </a:p>
        </p:txBody>
      </p:sp>
      <p:pic>
        <p:nvPicPr>
          <p:cNvPr id="22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1178238" y="6084045"/>
            <a:ext cx="1016937" cy="787400"/>
          </a:xfrm>
          <a:prstGeom prst="rect">
            <a:avLst/>
          </a:prstGeom>
        </p:spPr>
      </p:pic>
      <p:sp>
        <p:nvSpPr>
          <p:cNvPr id="23" name="object 23"/>
          <p:cNvSpPr txBox="1"/>
          <p:nvPr/>
        </p:nvSpPr>
        <p:spPr>
          <a:xfrm>
            <a:off x="11688810" y="6361773"/>
            <a:ext cx="176360" cy="369973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5461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sz="2400" b="1" spc="-90" dirty="0">
                <a:latin typeface="Trebuchet MS"/>
                <a:cs typeface="Trebuchet MS"/>
              </a:rPr>
              <a:t>4</a:t>
            </a:fld>
            <a:endParaRPr sz="2400" dirty="0">
              <a:latin typeface="Trebuchet MS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917995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141951" y="106497"/>
            <a:ext cx="2845911" cy="365268"/>
          </a:xfrm>
        </p:spPr>
        <p:txBody>
          <a:bodyPr/>
          <a:lstStyle/>
          <a:p>
            <a:fld id="{75F2DEEF-EC1B-4C13-B1D3-72542205288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09121" y="14387"/>
            <a:ext cx="11067281" cy="831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ko-KR" sz="2401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Количество СОНКО, включенных в реестры </a:t>
            </a:r>
          </a:p>
          <a:p>
            <a:pPr algn="ctr"/>
            <a:r>
              <a:rPr lang="ru-RU" altLang="ko-KR" sz="2401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Минэкономразвития России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2132" y="42295"/>
            <a:ext cx="960445" cy="96079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684" y="42293"/>
            <a:ext cx="1040707" cy="1041084"/>
          </a:xfrm>
          <a:prstGeom prst="rect">
            <a:avLst/>
          </a:prstGeom>
        </p:spPr>
      </p:pic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DE06E11D-6F99-420D-9D56-F386B012C987}"/>
              </a:ext>
            </a:extLst>
          </p:cNvPr>
          <p:cNvCxnSpPr>
            <a:cxnSpLocks/>
          </p:cNvCxnSpPr>
          <p:nvPr/>
        </p:nvCxnSpPr>
        <p:spPr>
          <a:xfrm>
            <a:off x="1920648" y="845708"/>
            <a:ext cx="8937544" cy="0"/>
          </a:xfrm>
          <a:prstGeom prst="line">
            <a:avLst/>
          </a:prstGeom>
          <a:ln w="285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3341818" y="3568413"/>
            <a:ext cx="6095205" cy="708163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sz="200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sz="200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ru-RU" sz="210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424973" y="3042131"/>
            <a:ext cx="6095205" cy="708163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sz="200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sz="200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ru-RU" sz="210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127095" y="4882665"/>
            <a:ext cx="6095205" cy="708163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sz="200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sz="200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ru-RU" sz="210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817949" y="5546344"/>
            <a:ext cx="6095205" cy="708163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sz="200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sz="200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ru-RU" sz="210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049191" y="2674653"/>
            <a:ext cx="6095205" cy="708163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sz="200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sz="200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ru-RU" sz="2101" dirty="0"/>
          </a:p>
        </p:txBody>
      </p:sp>
      <p:sp>
        <p:nvSpPr>
          <p:cNvPr id="14" name="AutoShape 2" descr="Меры поддержки малого, среднего бизнеса и социального предпринимательства в  условиях пандемии коронавируса | Полезное | Портал «Новый бизнес:  социальное предпринимательство»"/>
          <p:cNvSpPr>
            <a:spLocks noChangeAspect="1" noChangeArrowheads="1"/>
          </p:cNvSpPr>
          <p:nvPr/>
        </p:nvSpPr>
        <p:spPr bwMode="auto">
          <a:xfrm>
            <a:off x="155636" y="-145859"/>
            <a:ext cx="304919" cy="304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76" tIns="45738" rIns="91476" bIns="45738" numCol="1" anchor="t" anchorCtr="0" compatLnSpc="1">
            <a:prstTxWarp prst="textNoShape">
              <a:avLst/>
            </a:prstTxWarp>
          </a:bodyPr>
          <a:lstStyle/>
          <a:p>
            <a:endParaRPr lang="ru-RU" sz="2101"/>
          </a:p>
        </p:txBody>
      </p:sp>
      <p:sp>
        <p:nvSpPr>
          <p:cNvPr id="15" name="AutoShape 4" descr="Меры поддержки малого, среднего бизнеса и социального предпринимательства в  условиях пандемии коронавируса | Полезное | Портал «Новый бизнес:  социальное предпринимательство»"/>
          <p:cNvSpPr>
            <a:spLocks noChangeAspect="1" noChangeArrowheads="1"/>
          </p:cNvSpPr>
          <p:nvPr/>
        </p:nvSpPr>
        <p:spPr bwMode="auto">
          <a:xfrm>
            <a:off x="308095" y="6601"/>
            <a:ext cx="304919" cy="304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76" tIns="45738" rIns="91476" bIns="45738" numCol="1" anchor="t" anchorCtr="0" compatLnSpc="1">
            <a:prstTxWarp prst="textNoShape">
              <a:avLst/>
            </a:prstTxWarp>
          </a:bodyPr>
          <a:lstStyle/>
          <a:p>
            <a:endParaRPr lang="ru-RU" sz="2101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4493890"/>
              </p:ext>
            </p:extLst>
          </p:nvPr>
        </p:nvGraphicFramePr>
        <p:xfrm>
          <a:off x="766782" y="1076697"/>
          <a:ext cx="3622338" cy="5776740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2106483">
                  <a:extLst>
                    <a:ext uri="{9D8B030D-6E8A-4147-A177-3AD203B41FA5}">
                      <a16:colId xmlns:a16="http://schemas.microsoft.com/office/drawing/2014/main" val="1199794113"/>
                    </a:ext>
                  </a:extLst>
                </a:gridCol>
                <a:gridCol w="1515855">
                  <a:extLst>
                    <a:ext uri="{9D8B030D-6E8A-4147-A177-3AD203B41FA5}">
                      <a16:colId xmlns:a16="http://schemas.microsoft.com/office/drawing/2014/main" val="1097598755"/>
                    </a:ext>
                  </a:extLst>
                </a:gridCol>
              </a:tblGrid>
              <a:tr h="558383"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Муниципальное образование</a:t>
                      </a:r>
                    </a:p>
                  </a:txBody>
                  <a:tcPr marL="9529" marR="9529" marT="9529" marB="0"/>
                </a:tc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Количество СОНКО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9" marR="9529" marT="9529" marB="0"/>
                </a:tc>
                <a:extLst>
                  <a:ext uri="{0D108BD9-81ED-4DB2-BD59-A6C34878D82A}">
                    <a16:rowId xmlns:a16="http://schemas.microsoft.com/office/drawing/2014/main" val="3882775906"/>
                  </a:ext>
                </a:extLst>
              </a:tr>
              <a:tr h="358476"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Казань</a:t>
                      </a:r>
                    </a:p>
                  </a:txBody>
                  <a:tcPr marL="9529" marR="9529" marT="9529" marB="0" anchor="ctr"/>
                </a:tc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535</a:t>
                      </a:r>
                    </a:p>
                  </a:txBody>
                  <a:tcPr marL="9529" marR="9529" marT="9529" marB="0" anchor="b"/>
                </a:tc>
                <a:extLst>
                  <a:ext uri="{0D108BD9-81ED-4DB2-BD59-A6C34878D82A}">
                    <a16:rowId xmlns:a16="http://schemas.microsoft.com/office/drawing/2014/main" val="3692842799"/>
                  </a:ext>
                </a:extLst>
              </a:tr>
              <a:tr h="358476"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Набережные Челны</a:t>
                      </a:r>
                    </a:p>
                  </a:txBody>
                  <a:tcPr marL="9529" marR="9529" marT="9529" marB="0" anchor="ctr"/>
                </a:tc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134</a:t>
                      </a:r>
                    </a:p>
                  </a:txBody>
                  <a:tcPr marL="9529" marR="9529" marT="9529" marB="0" anchor="b"/>
                </a:tc>
                <a:extLst>
                  <a:ext uri="{0D108BD9-81ED-4DB2-BD59-A6C34878D82A}">
                    <a16:rowId xmlns:a16="http://schemas.microsoft.com/office/drawing/2014/main" val="921331405"/>
                  </a:ext>
                </a:extLst>
              </a:tr>
              <a:tr h="358476"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Агрызский</a:t>
                      </a:r>
                    </a:p>
                  </a:txBody>
                  <a:tcPr marL="9529" marR="9529" marT="9529" marB="0" anchor="ctr"/>
                </a:tc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9" marR="9529" marT="9529" marB="0" anchor="b"/>
                </a:tc>
                <a:extLst>
                  <a:ext uri="{0D108BD9-81ED-4DB2-BD59-A6C34878D82A}">
                    <a16:rowId xmlns:a16="http://schemas.microsoft.com/office/drawing/2014/main" val="692751111"/>
                  </a:ext>
                </a:extLst>
              </a:tr>
              <a:tr h="358476"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Азнакаевский</a:t>
                      </a:r>
                    </a:p>
                  </a:txBody>
                  <a:tcPr marL="9529" marR="9529" marT="9529" marB="0" anchor="ctr"/>
                </a:tc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9529" marR="9529" marT="9529" marB="0" anchor="b"/>
                </a:tc>
                <a:extLst>
                  <a:ext uri="{0D108BD9-81ED-4DB2-BD59-A6C34878D82A}">
                    <a16:rowId xmlns:a16="http://schemas.microsoft.com/office/drawing/2014/main" val="30877949"/>
                  </a:ext>
                </a:extLst>
              </a:tr>
              <a:tr h="358476"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Аксубаевский</a:t>
                      </a:r>
                    </a:p>
                  </a:txBody>
                  <a:tcPr marL="9529" marR="9529" marT="9529" marB="0" anchor="ctr"/>
                </a:tc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9" marR="9529" marT="9529" marB="0" anchor="b"/>
                </a:tc>
                <a:extLst>
                  <a:ext uri="{0D108BD9-81ED-4DB2-BD59-A6C34878D82A}">
                    <a16:rowId xmlns:a16="http://schemas.microsoft.com/office/drawing/2014/main" val="3739796451"/>
                  </a:ext>
                </a:extLst>
              </a:tr>
              <a:tr h="358476"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Актанышский</a:t>
                      </a:r>
                    </a:p>
                  </a:txBody>
                  <a:tcPr marL="9529" marR="9529" marT="9529" marB="0" anchor="ctr"/>
                </a:tc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9" marR="9529" marT="9529" marB="0" anchor="b"/>
                </a:tc>
                <a:extLst>
                  <a:ext uri="{0D108BD9-81ED-4DB2-BD59-A6C34878D82A}">
                    <a16:rowId xmlns:a16="http://schemas.microsoft.com/office/drawing/2014/main" val="2942471848"/>
                  </a:ext>
                </a:extLst>
              </a:tr>
              <a:tr h="358476"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Алексеевский</a:t>
                      </a:r>
                    </a:p>
                  </a:txBody>
                  <a:tcPr marL="9529" marR="9529" marT="9529" marB="0" anchor="ctr"/>
                </a:tc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9" marR="9529" marT="9529" marB="0" anchor="b"/>
                </a:tc>
                <a:extLst>
                  <a:ext uri="{0D108BD9-81ED-4DB2-BD59-A6C34878D82A}">
                    <a16:rowId xmlns:a16="http://schemas.microsoft.com/office/drawing/2014/main" val="2689176966"/>
                  </a:ext>
                </a:extLst>
              </a:tr>
              <a:tr h="358476"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Алькеевский</a:t>
                      </a:r>
                    </a:p>
                  </a:txBody>
                  <a:tcPr marL="9529" marR="9529" marT="9529" marB="0" anchor="ctr"/>
                </a:tc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9" marR="9529" marT="9529" marB="0" anchor="b"/>
                </a:tc>
                <a:extLst>
                  <a:ext uri="{0D108BD9-81ED-4DB2-BD59-A6C34878D82A}">
                    <a16:rowId xmlns:a16="http://schemas.microsoft.com/office/drawing/2014/main" val="2704421678"/>
                  </a:ext>
                </a:extLst>
              </a:tr>
              <a:tr h="358476"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Альметьевский</a:t>
                      </a:r>
                    </a:p>
                  </a:txBody>
                  <a:tcPr marL="9529" marR="9529" marT="9529" marB="0" anchor="ctr"/>
                </a:tc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33</a:t>
                      </a:r>
                    </a:p>
                  </a:txBody>
                  <a:tcPr marL="9529" marR="9529" marT="9529" marB="0" anchor="b"/>
                </a:tc>
                <a:extLst>
                  <a:ext uri="{0D108BD9-81ED-4DB2-BD59-A6C34878D82A}">
                    <a16:rowId xmlns:a16="http://schemas.microsoft.com/office/drawing/2014/main" val="3636670421"/>
                  </a:ext>
                </a:extLst>
              </a:tr>
              <a:tr h="358476"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Апастовский</a:t>
                      </a:r>
                    </a:p>
                  </a:txBody>
                  <a:tcPr marL="9529" marR="9529" marT="9529" marB="0" anchor="ctr"/>
                </a:tc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9" marR="9529" marT="9529" marB="0" anchor="b"/>
                </a:tc>
                <a:extLst>
                  <a:ext uri="{0D108BD9-81ED-4DB2-BD59-A6C34878D82A}">
                    <a16:rowId xmlns:a16="http://schemas.microsoft.com/office/drawing/2014/main" val="3820639108"/>
                  </a:ext>
                </a:extLst>
              </a:tr>
              <a:tr h="358476"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Арский</a:t>
                      </a:r>
                    </a:p>
                  </a:txBody>
                  <a:tcPr marL="9529" marR="9529" marT="9529" marB="0" anchor="ctr"/>
                </a:tc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9529" marR="9529" marT="9529" marB="0" anchor="b"/>
                </a:tc>
                <a:extLst>
                  <a:ext uri="{0D108BD9-81ED-4DB2-BD59-A6C34878D82A}">
                    <a16:rowId xmlns:a16="http://schemas.microsoft.com/office/drawing/2014/main" val="2900078411"/>
                  </a:ext>
                </a:extLst>
              </a:tr>
              <a:tr h="358476"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Атнинский</a:t>
                      </a:r>
                    </a:p>
                  </a:txBody>
                  <a:tcPr marL="9529" marR="9529" marT="9529" marB="0" anchor="ctr"/>
                </a:tc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9" marR="9529" marT="9529" marB="0" anchor="b"/>
                </a:tc>
                <a:extLst>
                  <a:ext uri="{0D108BD9-81ED-4DB2-BD59-A6C34878D82A}">
                    <a16:rowId xmlns:a16="http://schemas.microsoft.com/office/drawing/2014/main" val="1510669420"/>
                  </a:ext>
                </a:extLst>
              </a:tr>
              <a:tr h="358476"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Бавлинский</a:t>
                      </a:r>
                    </a:p>
                  </a:txBody>
                  <a:tcPr marL="9529" marR="9529" marT="9529" marB="0" anchor="ctr"/>
                </a:tc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9" marR="9529" marT="9529" marB="0" anchor="b"/>
                </a:tc>
                <a:extLst>
                  <a:ext uri="{0D108BD9-81ED-4DB2-BD59-A6C34878D82A}">
                    <a16:rowId xmlns:a16="http://schemas.microsoft.com/office/drawing/2014/main" val="2840780007"/>
                  </a:ext>
                </a:extLst>
              </a:tr>
              <a:tr h="358476"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Балтасинский</a:t>
                      </a:r>
                    </a:p>
                  </a:txBody>
                  <a:tcPr marL="9529" marR="9529" marT="9529" marB="0" anchor="ctr"/>
                </a:tc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9" marR="9529" marT="9529" marB="0" anchor="b"/>
                </a:tc>
                <a:extLst>
                  <a:ext uri="{0D108BD9-81ED-4DB2-BD59-A6C34878D82A}">
                    <a16:rowId xmlns:a16="http://schemas.microsoft.com/office/drawing/2014/main" val="2376387529"/>
                  </a:ext>
                </a:extLst>
              </a:tr>
            </a:tbl>
          </a:graphicData>
        </a:graphic>
      </p:graphicFrame>
      <p:graphicFrame>
        <p:nvGraphicFramePr>
          <p:cNvPr id="21" name="Таблица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7108243"/>
              </p:ext>
            </p:extLst>
          </p:nvPr>
        </p:nvGraphicFramePr>
        <p:xfrm>
          <a:off x="4560593" y="1083377"/>
          <a:ext cx="3464632" cy="5548733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2092275">
                  <a:extLst>
                    <a:ext uri="{9D8B030D-6E8A-4147-A177-3AD203B41FA5}">
                      <a16:colId xmlns:a16="http://schemas.microsoft.com/office/drawing/2014/main" val="1199794113"/>
                    </a:ext>
                  </a:extLst>
                </a:gridCol>
                <a:gridCol w="1372357">
                  <a:extLst>
                    <a:ext uri="{9D8B030D-6E8A-4147-A177-3AD203B41FA5}">
                      <a16:colId xmlns:a16="http://schemas.microsoft.com/office/drawing/2014/main" val="1097598755"/>
                    </a:ext>
                  </a:extLst>
                </a:gridCol>
              </a:tblGrid>
              <a:tr h="573623"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Муниципальное образование</a:t>
                      </a:r>
                    </a:p>
                  </a:txBody>
                  <a:tcPr marL="9529" marR="9529" marT="9529" marB="0" anchor="ctr"/>
                </a:tc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Количество СОНКО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9" marR="9529" marT="9529" marB="0" anchor="ctr"/>
                </a:tc>
                <a:extLst>
                  <a:ext uri="{0D108BD9-81ED-4DB2-BD59-A6C34878D82A}">
                    <a16:rowId xmlns:a16="http://schemas.microsoft.com/office/drawing/2014/main" val="3882775906"/>
                  </a:ext>
                </a:extLst>
              </a:tr>
              <a:tr h="355365"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Буинский</a:t>
                      </a:r>
                    </a:p>
                  </a:txBody>
                  <a:tcPr marL="9529" marR="9529" marT="9529" marB="0" anchor="ctr"/>
                </a:tc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9" marR="9529" marT="9529" marB="0" anchor="ctr"/>
                </a:tc>
                <a:extLst>
                  <a:ext uri="{0D108BD9-81ED-4DB2-BD59-A6C34878D82A}">
                    <a16:rowId xmlns:a16="http://schemas.microsoft.com/office/drawing/2014/main" val="3692842799"/>
                  </a:ext>
                </a:extLst>
              </a:tr>
              <a:tr h="355365"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Верхнеуслонский</a:t>
                      </a:r>
                    </a:p>
                  </a:txBody>
                  <a:tcPr marL="9529" marR="9529" marT="9529" marB="0" anchor="ctr"/>
                </a:tc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9529" marR="9529" marT="9529" marB="0" anchor="ctr"/>
                </a:tc>
                <a:extLst>
                  <a:ext uri="{0D108BD9-81ED-4DB2-BD59-A6C34878D82A}">
                    <a16:rowId xmlns:a16="http://schemas.microsoft.com/office/drawing/2014/main" val="921331405"/>
                  </a:ext>
                </a:extLst>
              </a:tr>
              <a:tr h="355365"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Высокогорский</a:t>
                      </a:r>
                    </a:p>
                  </a:txBody>
                  <a:tcPr marL="9529" marR="9529" marT="9529" marB="0" anchor="ctr"/>
                </a:tc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9" marR="9529" marT="9529" marB="0" anchor="ctr"/>
                </a:tc>
                <a:extLst>
                  <a:ext uri="{0D108BD9-81ED-4DB2-BD59-A6C34878D82A}">
                    <a16:rowId xmlns:a16="http://schemas.microsoft.com/office/drawing/2014/main" val="692751111"/>
                  </a:ext>
                </a:extLst>
              </a:tr>
              <a:tr h="355365"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Дрожжановский</a:t>
                      </a:r>
                    </a:p>
                  </a:txBody>
                  <a:tcPr marL="9529" marR="9529" marT="9529" marB="0" anchor="ctr"/>
                </a:tc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9529" marR="9529" marT="9529" marB="0" anchor="ctr"/>
                </a:tc>
                <a:extLst>
                  <a:ext uri="{0D108BD9-81ED-4DB2-BD59-A6C34878D82A}">
                    <a16:rowId xmlns:a16="http://schemas.microsoft.com/office/drawing/2014/main" val="30877949"/>
                  </a:ext>
                </a:extLst>
              </a:tr>
              <a:tr h="355365"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Елабужский</a:t>
                      </a:r>
                    </a:p>
                  </a:txBody>
                  <a:tcPr marL="9529" marR="9529" marT="9529" marB="0" anchor="ctr"/>
                </a:tc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9529" marR="9529" marT="9529" marB="0" anchor="ctr"/>
                </a:tc>
                <a:extLst>
                  <a:ext uri="{0D108BD9-81ED-4DB2-BD59-A6C34878D82A}">
                    <a16:rowId xmlns:a16="http://schemas.microsoft.com/office/drawing/2014/main" val="3739796451"/>
                  </a:ext>
                </a:extLst>
              </a:tr>
              <a:tr h="355365"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Заинский</a:t>
                      </a:r>
                    </a:p>
                  </a:txBody>
                  <a:tcPr marL="9529" marR="9529" marT="9529" marB="0" anchor="ctr"/>
                </a:tc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9529" marR="9529" marT="9529" marB="0" anchor="ctr"/>
                </a:tc>
                <a:extLst>
                  <a:ext uri="{0D108BD9-81ED-4DB2-BD59-A6C34878D82A}">
                    <a16:rowId xmlns:a16="http://schemas.microsoft.com/office/drawing/2014/main" val="2942471848"/>
                  </a:ext>
                </a:extLst>
              </a:tr>
              <a:tr h="355365"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Зеленодольский</a:t>
                      </a:r>
                    </a:p>
                  </a:txBody>
                  <a:tcPr marL="9529" marR="9529" marT="9529" marB="0" anchor="ctr"/>
                </a:tc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</a:t>
                      </a:r>
                    </a:p>
                  </a:txBody>
                  <a:tcPr marL="9529" marR="9529" marT="9529" marB="0" anchor="ctr"/>
                </a:tc>
                <a:extLst>
                  <a:ext uri="{0D108BD9-81ED-4DB2-BD59-A6C34878D82A}">
                    <a16:rowId xmlns:a16="http://schemas.microsoft.com/office/drawing/2014/main" val="2689176966"/>
                  </a:ext>
                </a:extLst>
              </a:tr>
              <a:tr h="355365"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Кайбицкий</a:t>
                      </a:r>
                    </a:p>
                  </a:txBody>
                  <a:tcPr marL="9529" marR="9529" marT="9529" marB="0" anchor="ctr"/>
                </a:tc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9" marR="9529" marT="9529" marB="0" anchor="ctr"/>
                </a:tc>
                <a:extLst>
                  <a:ext uri="{0D108BD9-81ED-4DB2-BD59-A6C34878D82A}">
                    <a16:rowId xmlns:a16="http://schemas.microsoft.com/office/drawing/2014/main" val="2704421678"/>
                  </a:ext>
                </a:extLst>
              </a:tr>
              <a:tr h="355365"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Камско-</a:t>
                      </a:r>
                      <a:r>
                        <a:rPr lang="ru-RU" sz="180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Устьинский</a:t>
                      </a:r>
                      <a:endParaRPr lang="ru-RU" sz="18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9" marR="9529" marT="9529" marB="0" anchor="ctr"/>
                </a:tc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9529" marR="9529" marT="9529" marB="0" anchor="ctr"/>
                </a:tc>
                <a:extLst>
                  <a:ext uri="{0D108BD9-81ED-4DB2-BD59-A6C34878D82A}">
                    <a16:rowId xmlns:a16="http://schemas.microsoft.com/office/drawing/2014/main" val="3636670421"/>
                  </a:ext>
                </a:extLst>
              </a:tr>
              <a:tr h="355365"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Кукморский</a:t>
                      </a:r>
                    </a:p>
                  </a:txBody>
                  <a:tcPr marL="9529" marR="9529" marT="9529" marB="0" anchor="ctr"/>
                </a:tc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9529" marR="9529" marT="9529" marB="0" anchor="ctr"/>
                </a:tc>
                <a:extLst>
                  <a:ext uri="{0D108BD9-81ED-4DB2-BD59-A6C34878D82A}">
                    <a16:rowId xmlns:a16="http://schemas.microsoft.com/office/drawing/2014/main" val="3820639108"/>
                  </a:ext>
                </a:extLst>
              </a:tr>
              <a:tr h="355365"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Лаишевский</a:t>
                      </a:r>
                    </a:p>
                  </a:txBody>
                  <a:tcPr marL="9529" marR="9529" marT="9529" marB="0" anchor="ctr"/>
                </a:tc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9529" marR="9529" marT="9529" marB="0" anchor="ctr"/>
                </a:tc>
                <a:extLst>
                  <a:ext uri="{0D108BD9-81ED-4DB2-BD59-A6C34878D82A}">
                    <a16:rowId xmlns:a16="http://schemas.microsoft.com/office/drawing/2014/main" val="2900078411"/>
                  </a:ext>
                </a:extLst>
              </a:tr>
              <a:tr h="355365"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Лениногорский</a:t>
                      </a:r>
                    </a:p>
                  </a:txBody>
                  <a:tcPr marL="9529" marR="9529" marT="9529" marB="0" anchor="ctr"/>
                </a:tc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9529" marR="9529" marT="9529" marB="0" anchor="ctr"/>
                </a:tc>
                <a:extLst>
                  <a:ext uri="{0D108BD9-81ED-4DB2-BD59-A6C34878D82A}">
                    <a16:rowId xmlns:a16="http://schemas.microsoft.com/office/drawing/2014/main" val="1510669420"/>
                  </a:ext>
                </a:extLst>
              </a:tr>
              <a:tr h="355365"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Мамадышский</a:t>
                      </a:r>
                    </a:p>
                  </a:txBody>
                  <a:tcPr marL="9529" marR="9529" marT="9529" marB="0" anchor="ctr"/>
                </a:tc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9529" marR="9529" marT="9529" marB="0" anchor="ctr"/>
                </a:tc>
                <a:extLst>
                  <a:ext uri="{0D108BD9-81ED-4DB2-BD59-A6C34878D82A}">
                    <a16:rowId xmlns:a16="http://schemas.microsoft.com/office/drawing/2014/main" val="2840780007"/>
                  </a:ext>
                </a:extLst>
              </a:tr>
              <a:tr h="355365"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Менделеевский</a:t>
                      </a:r>
                    </a:p>
                  </a:txBody>
                  <a:tcPr marL="9529" marR="9529" marT="9529" marB="0" anchor="ctr"/>
                </a:tc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9" marR="9529" marT="9529" marB="0" anchor="ctr"/>
                </a:tc>
                <a:extLst>
                  <a:ext uri="{0D108BD9-81ED-4DB2-BD59-A6C34878D82A}">
                    <a16:rowId xmlns:a16="http://schemas.microsoft.com/office/drawing/2014/main" val="2376387529"/>
                  </a:ext>
                </a:extLst>
              </a:tr>
            </a:tbl>
          </a:graphicData>
        </a:graphic>
      </p:graphicFrame>
      <p:pic>
        <p:nvPicPr>
          <p:cNvPr id="24" name="object 1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178238" y="6084045"/>
            <a:ext cx="1016937" cy="787400"/>
          </a:xfrm>
          <a:prstGeom prst="rect">
            <a:avLst/>
          </a:prstGeom>
        </p:spPr>
      </p:pic>
      <p:sp>
        <p:nvSpPr>
          <p:cNvPr id="25" name="object 23"/>
          <p:cNvSpPr txBox="1"/>
          <p:nvPr/>
        </p:nvSpPr>
        <p:spPr>
          <a:xfrm>
            <a:off x="11688810" y="6361773"/>
            <a:ext cx="176360" cy="369973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5461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sz="2400" b="1" spc="-90" dirty="0">
                <a:latin typeface="Trebuchet MS"/>
                <a:cs typeface="Trebuchet MS"/>
              </a:rPr>
              <a:t>5</a:t>
            </a:fld>
            <a:endParaRPr sz="2400" dirty="0">
              <a:latin typeface="Trebuchet MS"/>
              <a:cs typeface="Trebuchet MS"/>
            </a:endParaRPr>
          </a:p>
        </p:txBody>
      </p:sp>
      <p:graphicFrame>
        <p:nvGraphicFramePr>
          <p:cNvPr id="18" name="Таблица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507403"/>
              </p:ext>
            </p:extLst>
          </p:nvPr>
        </p:nvGraphicFramePr>
        <p:xfrm>
          <a:off x="8176129" y="1067289"/>
          <a:ext cx="3639166" cy="5752173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2201531">
                  <a:extLst>
                    <a:ext uri="{9D8B030D-6E8A-4147-A177-3AD203B41FA5}">
                      <a16:colId xmlns:a16="http://schemas.microsoft.com/office/drawing/2014/main" val="1199794113"/>
                    </a:ext>
                  </a:extLst>
                </a:gridCol>
                <a:gridCol w="1437635">
                  <a:extLst>
                    <a:ext uri="{9D8B030D-6E8A-4147-A177-3AD203B41FA5}">
                      <a16:colId xmlns:a16="http://schemas.microsoft.com/office/drawing/2014/main" val="1097598755"/>
                    </a:ext>
                  </a:extLst>
                </a:gridCol>
              </a:tblGrid>
              <a:tr h="558383"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Муниципальное </a:t>
                      </a:r>
                      <a:endParaRPr lang="ru-RU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1088393" rtl="0" eaLnBrk="1" fontAlgn="t" latinLnBrk="0" hangingPunct="1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образование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9" marR="9529" marT="9529" marB="0" anchor="ctr"/>
                </a:tc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Количество </a:t>
                      </a:r>
                    </a:p>
                    <a:p>
                      <a:pPr marL="0" algn="ctr" defTabSz="1088393" rtl="0" eaLnBrk="1" fontAlgn="t" latinLnBrk="0" hangingPunct="1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СОНКО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9" marR="9529" marT="9529" marB="0" anchor="ctr"/>
                </a:tc>
                <a:extLst>
                  <a:ext uri="{0D108BD9-81ED-4DB2-BD59-A6C34878D82A}">
                    <a16:rowId xmlns:a16="http://schemas.microsoft.com/office/drawing/2014/main" val="3882775906"/>
                  </a:ext>
                </a:extLst>
              </a:tr>
              <a:tr h="370985"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Муслюмовский</a:t>
                      </a:r>
                    </a:p>
                  </a:txBody>
                  <a:tcPr marL="9529" marR="9529" marT="9529" marB="0" anchor="ctr"/>
                </a:tc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9" marR="9529" marT="9529" marB="0" anchor="ctr"/>
                </a:tc>
                <a:extLst>
                  <a:ext uri="{0D108BD9-81ED-4DB2-BD59-A6C34878D82A}">
                    <a16:rowId xmlns:a16="http://schemas.microsoft.com/office/drawing/2014/main" val="3692842799"/>
                  </a:ext>
                </a:extLst>
              </a:tr>
              <a:tr h="370985"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Нижнекамский</a:t>
                      </a:r>
                    </a:p>
                  </a:txBody>
                  <a:tcPr marL="9529" marR="9529" marT="9529" marB="0" anchor="ctr"/>
                </a:tc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39</a:t>
                      </a:r>
                    </a:p>
                  </a:txBody>
                  <a:tcPr marL="9529" marR="9529" marT="9529" marB="0" anchor="ctr"/>
                </a:tc>
                <a:extLst>
                  <a:ext uri="{0D108BD9-81ED-4DB2-BD59-A6C34878D82A}">
                    <a16:rowId xmlns:a16="http://schemas.microsoft.com/office/drawing/2014/main" val="921331405"/>
                  </a:ext>
                </a:extLst>
              </a:tr>
              <a:tr h="370985"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Новошешминский</a:t>
                      </a:r>
                    </a:p>
                  </a:txBody>
                  <a:tcPr marL="9529" marR="9529" marT="9529" marB="0" anchor="ctr"/>
                </a:tc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9" marR="9529" marT="9529" marB="0" anchor="ctr"/>
                </a:tc>
                <a:extLst>
                  <a:ext uri="{0D108BD9-81ED-4DB2-BD59-A6C34878D82A}">
                    <a16:rowId xmlns:a16="http://schemas.microsoft.com/office/drawing/2014/main" val="692751111"/>
                  </a:ext>
                </a:extLst>
              </a:tr>
              <a:tr h="370985"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Нурлатский</a:t>
                      </a:r>
                    </a:p>
                  </a:txBody>
                  <a:tcPr marL="9529" marR="9529" marT="9529" marB="0" anchor="ctr"/>
                </a:tc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9" marR="9529" marT="9529" marB="0" anchor="ctr"/>
                </a:tc>
                <a:extLst>
                  <a:ext uri="{0D108BD9-81ED-4DB2-BD59-A6C34878D82A}">
                    <a16:rowId xmlns:a16="http://schemas.microsoft.com/office/drawing/2014/main" val="30877949"/>
                  </a:ext>
                </a:extLst>
              </a:tr>
              <a:tr h="370985"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Пестречинский</a:t>
                      </a:r>
                    </a:p>
                  </a:txBody>
                  <a:tcPr marL="9529" marR="9529" marT="9529" marB="0" anchor="ctr"/>
                </a:tc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9" marR="9529" marT="9529" marB="0" anchor="ctr"/>
                </a:tc>
                <a:extLst>
                  <a:ext uri="{0D108BD9-81ED-4DB2-BD59-A6C34878D82A}">
                    <a16:rowId xmlns:a16="http://schemas.microsoft.com/office/drawing/2014/main" val="3739796451"/>
                  </a:ext>
                </a:extLst>
              </a:tr>
              <a:tr h="370985"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Рыбно-</a:t>
                      </a:r>
                      <a:r>
                        <a:rPr lang="ru-RU" sz="180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Слободский</a:t>
                      </a:r>
                      <a:endParaRPr lang="ru-RU" sz="18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9" marR="9529" marT="9529" marB="0" anchor="ctr"/>
                </a:tc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9" marR="9529" marT="9529" marB="0" anchor="ctr"/>
                </a:tc>
                <a:extLst>
                  <a:ext uri="{0D108BD9-81ED-4DB2-BD59-A6C34878D82A}">
                    <a16:rowId xmlns:a16="http://schemas.microsoft.com/office/drawing/2014/main" val="2942471848"/>
                  </a:ext>
                </a:extLst>
              </a:tr>
              <a:tr h="370985"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Сабинский</a:t>
                      </a:r>
                    </a:p>
                  </a:txBody>
                  <a:tcPr marL="9529" marR="9529" marT="9529" marB="0" anchor="ctr"/>
                </a:tc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9" marR="9529" marT="9529" marB="0" anchor="ctr"/>
                </a:tc>
                <a:extLst>
                  <a:ext uri="{0D108BD9-81ED-4DB2-BD59-A6C34878D82A}">
                    <a16:rowId xmlns:a16="http://schemas.microsoft.com/office/drawing/2014/main" val="2689176966"/>
                  </a:ext>
                </a:extLst>
              </a:tr>
              <a:tr h="370985"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Сармановский</a:t>
                      </a:r>
                    </a:p>
                  </a:txBody>
                  <a:tcPr marL="9529" marR="9529" marT="9529" marB="0" anchor="ctr"/>
                </a:tc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9" marR="9529" marT="9529" marB="0" anchor="ctr"/>
                </a:tc>
                <a:extLst>
                  <a:ext uri="{0D108BD9-81ED-4DB2-BD59-A6C34878D82A}">
                    <a16:rowId xmlns:a16="http://schemas.microsoft.com/office/drawing/2014/main" val="2704421678"/>
                  </a:ext>
                </a:extLst>
              </a:tr>
              <a:tr h="370985"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Спасский</a:t>
                      </a:r>
                    </a:p>
                  </a:txBody>
                  <a:tcPr marL="9529" marR="9529" marT="9529" marB="0" anchor="ctr"/>
                </a:tc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9529" marR="9529" marT="9529" marB="0" anchor="ctr"/>
                </a:tc>
                <a:extLst>
                  <a:ext uri="{0D108BD9-81ED-4DB2-BD59-A6C34878D82A}">
                    <a16:rowId xmlns:a16="http://schemas.microsoft.com/office/drawing/2014/main" val="3636670421"/>
                  </a:ext>
                </a:extLst>
              </a:tr>
              <a:tr h="370985"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Тетюшский</a:t>
                      </a:r>
                    </a:p>
                  </a:txBody>
                  <a:tcPr marL="9529" marR="9529" marT="9529" marB="0" anchor="ctr"/>
                </a:tc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9" marR="9529" marT="9529" marB="0" anchor="ctr"/>
                </a:tc>
                <a:extLst>
                  <a:ext uri="{0D108BD9-81ED-4DB2-BD59-A6C34878D82A}">
                    <a16:rowId xmlns:a16="http://schemas.microsoft.com/office/drawing/2014/main" val="3820639108"/>
                  </a:ext>
                </a:extLst>
              </a:tr>
              <a:tr h="370985"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Тукаевский</a:t>
                      </a:r>
                    </a:p>
                  </a:txBody>
                  <a:tcPr marL="9529" marR="9529" marT="9529" marB="0" anchor="ctr"/>
                </a:tc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9" marR="9529" marT="9529" marB="0" anchor="ctr"/>
                </a:tc>
                <a:extLst>
                  <a:ext uri="{0D108BD9-81ED-4DB2-BD59-A6C34878D82A}">
                    <a16:rowId xmlns:a16="http://schemas.microsoft.com/office/drawing/2014/main" val="2900078411"/>
                  </a:ext>
                </a:extLst>
              </a:tr>
              <a:tr h="370985"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Тюлячинский</a:t>
                      </a:r>
                    </a:p>
                  </a:txBody>
                  <a:tcPr marL="9529" marR="9529" marT="9529" marB="0" anchor="ctr"/>
                </a:tc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9" marR="9529" marT="9529" marB="0" anchor="ctr"/>
                </a:tc>
                <a:extLst>
                  <a:ext uri="{0D108BD9-81ED-4DB2-BD59-A6C34878D82A}">
                    <a16:rowId xmlns:a16="http://schemas.microsoft.com/office/drawing/2014/main" val="1510669420"/>
                  </a:ext>
                </a:extLst>
              </a:tr>
              <a:tr h="370985"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Черемшанский</a:t>
                      </a:r>
                    </a:p>
                  </a:txBody>
                  <a:tcPr marL="9529" marR="9529" marT="9529" marB="0" anchor="ctr"/>
                </a:tc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9" marR="9529" marT="9529" marB="0" anchor="ctr"/>
                </a:tc>
                <a:extLst>
                  <a:ext uri="{0D108BD9-81ED-4DB2-BD59-A6C34878D82A}">
                    <a16:rowId xmlns:a16="http://schemas.microsoft.com/office/drawing/2014/main" val="2840780007"/>
                  </a:ext>
                </a:extLst>
              </a:tr>
              <a:tr h="370985"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Чистопольский</a:t>
                      </a:r>
                    </a:p>
                  </a:txBody>
                  <a:tcPr marL="9529" marR="9529" marT="9529" marB="0" anchor="ctr"/>
                </a:tc>
                <a:tc>
                  <a:txBody>
                    <a:bodyPr/>
                    <a:lstStyle/>
                    <a:p>
                      <a:pPr marL="0" algn="ctr" defTabSz="1088393" rtl="0" eaLnBrk="1" fontAlgn="t" latinLnBrk="0" hangingPunct="1"/>
                      <a:r>
                        <a:rPr lang="ru-RU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</a:t>
                      </a:r>
                    </a:p>
                  </a:txBody>
                  <a:tcPr marL="9529" marR="9529" marT="9529" marB="0" anchor="ctr"/>
                </a:tc>
                <a:extLst>
                  <a:ext uri="{0D108BD9-81ED-4DB2-BD59-A6C34878D82A}">
                    <a16:rowId xmlns:a16="http://schemas.microsoft.com/office/drawing/2014/main" val="23763875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4121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141951" y="106497"/>
            <a:ext cx="2845911" cy="365268"/>
          </a:xfrm>
        </p:spPr>
        <p:txBody>
          <a:bodyPr/>
          <a:lstStyle/>
          <a:p>
            <a:fld id="{75F2DEEF-EC1B-4C13-B1D3-72542205288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62684" y="141212"/>
            <a:ext cx="11067281" cy="4618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ko-KR" sz="2401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Федеральные меры поддержки </a:t>
            </a:r>
            <a:r>
              <a:rPr lang="ru-RU" altLang="ko-KR" sz="2401" b="1" dirty="0" smtClean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СОНКО</a:t>
            </a:r>
            <a:endParaRPr lang="ru-RU" altLang="ko-KR" sz="2401" b="1" dirty="0">
              <a:solidFill>
                <a:srgbClr val="00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2132" y="42295"/>
            <a:ext cx="960445" cy="96079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684" y="42293"/>
            <a:ext cx="1040707" cy="1041084"/>
          </a:xfrm>
          <a:prstGeom prst="rect">
            <a:avLst/>
          </a:prstGeom>
        </p:spPr>
      </p:pic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DE06E11D-6F99-420D-9D56-F386B012C987}"/>
              </a:ext>
            </a:extLst>
          </p:cNvPr>
          <p:cNvCxnSpPr>
            <a:cxnSpLocks/>
          </p:cNvCxnSpPr>
          <p:nvPr/>
        </p:nvCxnSpPr>
        <p:spPr>
          <a:xfrm>
            <a:off x="2003803" y="692421"/>
            <a:ext cx="8937544" cy="0"/>
          </a:xfrm>
          <a:prstGeom prst="line">
            <a:avLst/>
          </a:prstGeom>
          <a:ln w="285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3424973" y="3042131"/>
            <a:ext cx="6095205" cy="708163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sz="200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sz="200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ru-RU" sz="210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817949" y="5546344"/>
            <a:ext cx="6095205" cy="708163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sz="200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sz="200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ru-RU" sz="210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049191" y="2674653"/>
            <a:ext cx="6095205" cy="708163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sz="200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sz="200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ru-RU" sz="2101" dirty="0"/>
          </a:p>
        </p:txBody>
      </p:sp>
      <p:sp>
        <p:nvSpPr>
          <p:cNvPr id="14" name="AutoShape 2" descr="Меры поддержки малого, среднего бизнеса и социального предпринимательства в  условиях пандемии коронавируса | Полезное | Портал «Новый бизнес:  социальное предпринимательство»"/>
          <p:cNvSpPr>
            <a:spLocks noChangeAspect="1" noChangeArrowheads="1"/>
          </p:cNvSpPr>
          <p:nvPr/>
        </p:nvSpPr>
        <p:spPr bwMode="auto">
          <a:xfrm>
            <a:off x="155636" y="-145859"/>
            <a:ext cx="304919" cy="304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76" tIns="45738" rIns="91476" bIns="45738" numCol="1" anchor="t" anchorCtr="0" compatLnSpc="1">
            <a:prstTxWarp prst="textNoShape">
              <a:avLst/>
            </a:prstTxWarp>
          </a:bodyPr>
          <a:lstStyle/>
          <a:p>
            <a:endParaRPr lang="ru-RU" sz="2101"/>
          </a:p>
        </p:txBody>
      </p:sp>
      <p:sp>
        <p:nvSpPr>
          <p:cNvPr id="15" name="AutoShape 4" descr="Меры поддержки малого, среднего бизнеса и социального предпринимательства в  условиях пандемии коронавируса | Полезное | Портал «Новый бизнес:  социальное предпринимательство»"/>
          <p:cNvSpPr>
            <a:spLocks noChangeAspect="1" noChangeArrowheads="1"/>
          </p:cNvSpPr>
          <p:nvPr/>
        </p:nvSpPr>
        <p:spPr bwMode="auto">
          <a:xfrm>
            <a:off x="308095" y="6601"/>
            <a:ext cx="304919" cy="304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76" tIns="45738" rIns="91476" bIns="45738" numCol="1" anchor="t" anchorCtr="0" compatLnSpc="1">
            <a:prstTxWarp prst="textNoShape">
              <a:avLst/>
            </a:prstTxWarp>
          </a:bodyPr>
          <a:lstStyle/>
          <a:p>
            <a:endParaRPr lang="ru-RU" sz="2101"/>
          </a:p>
        </p:txBody>
      </p:sp>
      <p:sp>
        <p:nvSpPr>
          <p:cNvPr id="18" name="Прямоугольник 17"/>
          <p:cNvSpPr/>
          <p:nvPr/>
        </p:nvSpPr>
        <p:spPr>
          <a:xfrm>
            <a:off x="1020300" y="1182296"/>
            <a:ext cx="6238797" cy="52650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088828"/>
            <a:r>
              <a:rPr lang="ru-RU" sz="2401" b="1" dirty="0">
                <a:solidFill>
                  <a:srgbClr val="0CA4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Льготный кредит под 3% - ФОТ 3.0</a:t>
            </a:r>
          </a:p>
          <a:p>
            <a:pPr defTabSz="1088828"/>
            <a:endParaRPr lang="ru-RU" sz="240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3037" indent="-343037" defTabSz="1088828">
              <a:buFontTx/>
              <a:buChar char="-"/>
            </a:pPr>
            <a:r>
              <a:rPr lang="ru-RU" sz="2401" b="1" dirty="0">
                <a:latin typeface="Arial" panose="020B0604020202020204" pitchFamily="34" charset="0"/>
                <a:cs typeface="Arial" panose="020B0604020202020204" pitchFamily="34" charset="0"/>
              </a:rPr>
              <a:t>1 МРОТ </a:t>
            </a:r>
            <a:r>
              <a:rPr lang="ru-RU" sz="2401" i="1" dirty="0">
                <a:latin typeface="Arial" panose="020B0604020202020204" pitchFamily="34" charset="0"/>
                <a:cs typeface="Arial" panose="020B0604020202020204" pitchFamily="34" charset="0"/>
              </a:rPr>
              <a:t>(12792 рубля)</a:t>
            </a:r>
            <a:r>
              <a:rPr lang="ru-RU" sz="240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1" b="1" dirty="0">
                <a:latin typeface="Arial" panose="020B0604020202020204" pitchFamily="34" charset="0"/>
                <a:cs typeface="Arial" panose="020B0604020202020204" pitchFamily="34" charset="0"/>
              </a:rPr>
              <a:t>на количество  сотрудников предприятия </a:t>
            </a:r>
            <a:r>
              <a:rPr lang="ru-RU" sz="2401" dirty="0">
                <a:latin typeface="Arial" panose="020B0604020202020204" pitchFamily="34" charset="0"/>
                <a:cs typeface="Arial" panose="020B0604020202020204" pitchFamily="34" charset="0"/>
              </a:rPr>
              <a:t>за последний отчетный период</a:t>
            </a:r>
          </a:p>
          <a:p>
            <a:pPr marL="343037" indent="-343037" defTabSz="1088828">
              <a:buFontTx/>
              <a:buChar char="-"/>
            </a:pPr>
            <a:endParaRPr lang="ru-RU" sz="240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3037" indent="-343037" defTabSz="1088828">
              <a:buFontTx/>
              <a:buChar char="-"/>
            </a:pPr>
            <a:r>
              <a:rPr lang="ru-RU" sz="2401" b="1" dirty="0">
                <a:latin typeface="Arial" panose="020B0604020202020204" pitchFamily="34" charset="0"/>
                <a:cs typeface="Arial" panose="020B0604020202020204" pitchFamily="34" charset="0"/>
              </a:rPr>
              <a:t>ставка 3% годовых</a:t>
            </a:r>
          </a:p>
          <a:p>
            <a:pPr marL="343037" indent="-343037" defTabSz="1088828">
              <a:buFontTx/>
              <a:buChar char="-"/>
            </a:pPr>
            <a:endParaRPr lang="ru-RU" sz="2401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3037" indent="-343037" defTabSz="1088828">
              <a:buFontTx/>
              <a:buChar char="-"/>
            </a:pPr>
            <a:r>
              <a:rPr lang="ru-RU" sz="2401" b="1" dirty="0">
                <a:latin typeface="Arial" panose="020B0604020202020204" pitchFamily="34" charset="0"/>
                <a:cs typeface="Arial" panose="020B0604020202020204" pitchFamily="34" charset="0"/>
              </a:rPr>
              <a:t>срок – 18 месяцев:</a:t>
            </a:r>
          </a:p>
          <a:p>
            <a:pPr marL="343037" indent="-343037" defTabSz="1088828">
              <a:buFont typeface="Arial" panose="020B0604020202020204" pitchFamily="34" charset="0"/>
              <a:buChar char="•"/>
            </a:pPr>
            <a:r>
              <a:rPr lang="ru-RU" sz="2401" dirty="0">
                <a:latin typeface="Arial" panose="020B0604020202020204" pitchFamily="34" charset="0"/>
                <a:cs typeface="Arial" panose="020B0604020202020204" pitchFamily="34" charset="0"/>
              </a:rPr>
              <a:t>период без платежей – первые 6 месяцев</a:t>
            </a:r>
          </a:p>
          <a:p>
            <a:pPr marL="343037" indent="-343037" defTabSz="1088828">
              <a:buFont typeface="Arial" panose="020B0604020202020204" pitchFamily="34" charset="0"/>
              <a:buChar char="•"/>
            </a:pPr>
            <a:r>
              <a:rPr lang="ru-RU" sz="2401" dirty="0">
                <a:latin typeface="Arial" panose="020B0604020202020204" pitchFamily="34" charset="0"/>
                <a:cs typeface="Arial" panose="020B0604020202020204" pitchFamily="34" charset="0"/>
              </a:rPr>
              <a:t>период погашения – последующие 12 месяцев </a:t>
            </a:r>
            <a:r>
              <a:rPr lang="ru-RU" sz="2401" i="1" dirty="0">
                <a:latin typeface="Arial" panose="020B0604020202020204" pitchFamily="34" charset="0"/>
                <a:cs typeface="Arial" panose="020B0604020202020204" pitchFamily="34" charset="0"/>
              </a:rPr>
              <a:t>(равными долями с учетом процентов)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7081783" y="4231451"/>
            <a:ext cx="4611667" cy="831322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pPr defTabSz="1088828"/>
            <a:r>
              <a:rPr lang="ru-RU" sz="2401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Срок подачи заявлений до 30 декабря 2021 года</a:t>
            </a:r>
            <a:endParaRPr lang="ru-RU" sz="240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973375" y="2350514"/>
            <a:ext cx="4828483" cy="1570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3037" indent="-343037" defTabSz="1088828">
              <a:buFontTx/>
              <a:buChar char="-"/>
            </a:pPr>
            <a:endParaRPr lang="ru-RU" sz="240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1088828"/>
            <a:r>
              <a:rPr lang="ru-RU" sz="2401" dirty="0">
                <a:latin typeface="Arial" panose="020B0604020202020204" pitchFamily="34" charset="0"/>
                <a:cs typeface="Arial" panose="020B0604020202020204" pitchFamily="34" charset="0"/>
              </a:rPr>
              <a:t>Одно из условий – </a:t>
            </a:r>
            <a:r>
              <a:rPr lang="ru-RU" sz="2401" b="1" dirty="0">
                <a:latin typeface="Arial" panose="020B0604020202020204" pitchFamily="34" charset="0"/>
                <a:cs typeface="Arial" panose="020B0604020202020204" pitchFamily="34" charset="0"/>
              </a:rPr>
              <a:t>сохранение </a:t>
            </a:r>
          </a:p>
          <a:p>
            <a:pPr defTabSz="1088828"/>
            <a:r>
              <a:rPr lang="ru-RU" sz="2401" b="1" dirty="0">
                <a:latin typeface="Arial" panose="020B0604020202020204" pitchFamily="34" charset="0"/>
                <a:cs typeface="Arial" panose="020B0604020202020204" pitchFamily="34" charset="0"/>
              </a:rPr>
              <a:t>не менее 90% численности работников </a:t>
            </a:r>
            <a:endParaRPr lang="ru-RU" sz="240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object 1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178238" y="6084045"/>
            <a:ext cx="1016937" cy="787400"/>
          </a:xfrm>
          <a:prstGeom prst="rect">
            <a:avLst/>
          </a:prstGeom>
        </p:spPr>
      </p:pic>
      <p:sp>
        <p:nvSpPr>
          <p:cNvPr id="21" name="object 23"/>
          <p:cNvSpPr txBox="1"/>
          <p:nvPr/>
        </p:nvSpPr>
        <p:spPr>
          <a:xfrm>
            <a:off x="11620499" y="6361773"/>
            <a:ext cx="523677" cy="369973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5461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sz="2400" b="1" spc="-90" dirty="0">
                <a:latin typeface="Trebuchet MS"/>
                <a:cs typeface="Trebuchet MS"/>
              </a:rPr>
              <a:t>6</a:t>
            </a:fld>
            <a:endParaRPr sz="2400" dirty="0">
              <a:latin typeface="Trebuchet MS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4105656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141951" y="106497"/>
            <a:ext cx="2845911" cy="365268"/>
          </a:xfrm>
        </p:spPr>
        <p:txBody>
          <a:bodyPr/>
          <a:lstStyle/>
          <a:p>
            <a:pPr>
              <a:defRPr/>
            </a:pPr>
            <a:fld id="{75F2DEEF-EC1B-4C13-B1D3-725422052885}" type="slidenum">
              <a:rPr lang="ru-RU">
                <a:latin typeface="Arial"/>
              </a:rPr>
              <a:pPr>
                <a:defRPr/>
              </a:pPr>
              <a:t>7</a:t>
            </a:fld>
            <a:endParaRPr lang="ru-RU" dirty="0">
              <a:latin typeface="Arial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00436" y="127352"/>
            <a:ext cx="11067281" cy="4618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088937">
              <a:defRPr/>
            </a:pPr>
            <a:r>
              <a:rPr lang="ru-RU" altLang="ko-KR" sz="2401" b="1" dirty="0">
                <a:solidFill>
                  <a:srgbClr val="0033CC"/>
                </a:solidFill>
                <a:latin typeface="Arial" panose="020B0604020202020204" pitchFamily="34" charset="0"/>
                <a:ea typeface="굴림" panose="020B0600000101010101" pitchFamily="34" charset="-127"/>
                <a:cs typeface="Arial" panose="020B0604020202020204" pitchFamily="34" charset="0"/>
              </a:rPr>
              <a:t>Федеральные меры поддержки </a:t>
            </a:r>
            <a:r>
              <a:rPr lang="ru-RU" altLang="ko-KR" sz="2401" b="1" dirty="0" smtClean="0">
                <a:solidFill>
                  <a:srgbClr val="0033CC"/>
                </a:solidFill>
                <a:latin typeface="Arial" panose="020B0604020202020204" pitchFamily="34" charset="0"/>
                <a:ea typeface="굴림" panose="020B0600000101010101" pitchFamily="34" charset="-127"/>
                <a:cs typeface="Arial" panose="020B0604020202020204" pitchFamily="34" charset="0"/>
              </a:rPr>
              <a:t>СОНКО</a:t>
            </a:r>
            <a:endParaRPr lang="ru-RU" altLang="ko-KR" sz="2401" b="1" dirty="0">
              <a:solidFill>
                <a:srgbClr val="0033CC"/>
              </a:solidFill>
              <a:latin typeface="Arial" panose="020B0604020202020204" pitchFamily="34" charset="0"/>
              <a:ea typeface="굴림" panose="020B0600000101010101" pitchFamily="34" charset="-127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2132" y="42295"/>
            <a:ext cx="960445" cy="96079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685" y="-33907"/>
            <a:ext cx="977216" cy="977570"/>
          </a:xfrm>
          <a:prstGeom prst="rect">
            <a:avLst/>
          </a:prstGeom>
        </p:spPr>
      </p:pic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DE06E11D-6F99-420D-9D56-F386B012C987}"/>
              </a:ext>
            </a:extLst>
          </p:cNvPr>
          <p:cNvCxnSpPr>
            <a:cxnSpLocks/>
          </p:cNvCxnSpPr>
          <p:nvPr/>
        </p:nvCxnSpPr>
        <p:spPr>
          <a:xfrm>
            <a:off x="2003803" y="692421"/>
            <a:ext cx="8937544" cy="0"/>
          </a:xfrm>
          <a:prstGeom prst="line">
            <a:avLst/>
          </a:prstGeom>
          <a:ln w="285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AutoShape 2" descr="Меры поддержки малого, среднего бизнеса и социального предпринимательства в  условиях пандемии коронавируса | Полезное | Портал «Новый бизнес:  социальное предпринимательство»"/>
          <p:cNvSpPr>
            <a:spLocks noChangeAspect="1" noChangeArrowheads="1"/>
          </p:cNvSpPr>
          <p:nvPr/>
        </p:nvSpPr>
        <p:spPr bwMode="auto">
          <a:xfrm>
            <a:off x="155636" y="-145859"/>
            <a:ext cx="304919" cy="304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76" tIns="45738" rIns="91476" bIns="45738" numCol="1" anchor="t" anchorCtr="0" compatLnSpc="1">
            <a:prstTxWarp prst="textNoShape">
              <a:avLst/>
            </a:prstTxWarp>
          </a:bodyPr>
          <a:lstStyle/>
          <a:p>
            <a:pPr defTabSz="1088937">
              <a:defRPr/>
            </a:pPr>
            <a:endParaRPr lang="ru-RU" sz="2101">
              <a:solidFill>
                <a:prstClr val="black"/>
              </a:solidFill>
              <a:latin typeface="Arial"/>
            </a:endParaRPr>
          </a:p>
        </p:txBody>
      </p:sp>
      <p:sp>
        <p:nvSpPr>
          <p:cNvPr id="15" name="AutoShape 4" descr="Меры поддержки малого, среднего бизнеса и социального предпринимательства в  условиях пандемии коронавируса | Полезное | Портал «Новый бизнес:  социальное предпринимательство»"/>
          <p:cNvSpPr>
            <a:spLocks noChangeAspect="1" noChangeArrowheads="1"/>
          </p:cNvSpPr>
          <p:nvPr/>
        </p:nvSpPr>
        <p:spPr bwMode="auto">
          <a:xfrm>
            <a:off x="308095" y="6601"/>
            <a:ext cx="304919" cy="304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76" tIns="45738" rIns="91476" bIns="45738" numCol="1" anchor="t" anchorCtr="0" compatLnSpc="1">
            <a:prstTxWarp prst="textNoShape">
              <a:avLst/>
            </a:prstTxWarp>
          </a:bodyPr>
          <a:lstStyle/>
          <a:p>
            <a:pPr defTabSz="1088937">
              <a:defRPr/>
            </a:pPr>
            <a:endParaRPr lang="ru-RU" sz="2101">
              <a:solidFill>
                <a:prstClr val="black"/>
              </a:solidFill>
              <a:latin typeface="Arial"/>
            </a:endParaRPr>
          </a:p>
        </p:txBody>
      </p:sp>
      <p:pic>
        <p:nvPicPr>
          <p:cNvPr id="16" name="object 1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178238" y="6084045"/>
            <a:ext cx="1016937" cy="787400"/>
          </a:xfrm>
          <a:prstGeom prst="rect">
            <a:avLst/>
          </a:prstGeom>
        </p:spPr>
      </p:pic>
      <p:sp>
        <p:nvSpPr>
          <p:cNvPr id="18" name="object 23"/>
          <p:cNvSpPr txBox="1"/>
          <p:nvPr/>
        </p:nvSpPr>
        <p:spPr>
          <a:xfrm>
            <a:off x="11688809" y="6361773"/>
            <a:ext cx="506365" cy="369973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5461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sz="2400" b="1" spc="-90" dirty="0">
                <a:latin typeface="Trebuchet MS"/>
                <a:cs typeface="Trebuchet MS"/>
              </a:rPr>
              <a:t>7</a:t>
            </a:fld>
            <a:endParaRPr sz="2400" dirty="0">
              <a:latin typeface="Trebuchet MS"/>
              <a:cs typeface="Trebuchet MS"/>
            </a:endParaRPr>
          </a:p>
        </p:txBody>
      </p:sp>
      <p:graphicFrame>
        <p:nvGraphicFramePr>
          <p:cNvPr id="17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7094688"/>
              </p:ext>
            </p:extLst>
          </p:nvPr>
        </p:nvGraphicFramePr>
        <p:xfrm>
          <a:off x="900436" y="877299"/>
          <a:ext cx="4334479" cy="5854447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4334479">
                  <a:extLst>
                    <a:ext uri="{9D8B030D-6E8A-4147-A177-3AD203B41FA5}">
                      <a16:colId xmlns:a16="http://schemas.microsoft.com/office/drawing/2014/main" val="2974723966"/>
                    </a:ext>
                  </a:extLst>
                </a:gridCol>
              </a:tblGrid>
              <a:tr h="823282">
                <a:tc>
                  <a:txBody>
                    <a:bodyPr/>
                    <a:lstStyle/>
                    <a:p>
                      <a:pPr marL="0" marR="0" lvl="0" indent="0" algn="ctr" defTabSz="10883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республике по ФОТ 3.0 участвуют </a:t>
                      </a:r>
                      <a:br>
                        <a:rPr lang="ru-RU" sz="1600" b="1" dirty="0" smtClean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1600" b="1" dirty="0" smtClean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российских банков</a:t>
                      </a:r>
                    </a:p>
                  </a:txBody>
                  <a:tcPr marL="91476" marR="91476" marT="45738" marB="45738" anchor="ctr"/>
                </a:tc>
                <a:extLst>
                  <a:ext uri="{0D108BD9-81ED-4DB2-BD59-A6C34878D82A}">
                    <a16:rowId xmlns:a16="http://schemas.microsoft.com/office/drawing/2014/main" val="3211946859"/>
                  </a:ext>
                </a:extLst>
              </a:tr>
              <a:tr h="335411">
                <a:tc>
                  <a:txBody>
                    <a:bodyPr/>
                    <a:lstStyle/>
                    <a:p>
                      <a:pPr marL="0" marR="0" lvl="0" indent="0" algn="ctr" defTabSz="10883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ПАО «Сбербанк»</a:t>
                      </a:r>
                      <a:endParaRPr lang="ru-RU" sz="16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76" marR="91476" marT="45738" marB="45738" anchor="ctr"/>
                </a:tc>
                <a:extLst>
                  <a:ext uri="{0D108BD9-81ED-4DB2-BD59-A6C34878D82A}">
                    <a16:rowId xmlns:a16="http://schemas.microsoft.com/office/drawing/2014/main" val="2529640619"/>
                  </a:ext>
                </a:extLst>
              </a:tr>
              <a:tr h="335411">
                <a:tc>
                  <a:txBody>
                    <a:bodyPr/>
                    <a:lstStyle/>
                    <a:p>
                      <a:pPr marL="0" marR="0" lvl="0" indent="0" algn="ctr" defTabSz="10883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ПАО «ВТБ»</a:t>
                      </a:r>
                    </a:p>
                  </a:txBody>
                  <a:tcPr marL="91476" marR="91476" marT="45738" marB="45738" anchor="ctr"/>
                </a:tc>
                <a:extLst>
                  <a:ext uri="{0D108BD9-81ED-4DB2-BD59-A6C34878D82A}">
                    <a16:rowId xmlns:a16="http://schemas.microsoft.com/office/drawing/2014/main" val="602684594"/>
                  </a:ext>
                </a:extLst>
              </a:tr>
              <a:tr h="335411">
                <a:tc>
                  <a:txBody>
                    <a:bodyPr/>
                    <a:lstStyle/>
                    <a:p>
                      <a:pPr marL="0" marR="0" lvl="0" indent="0" algn="ctr" defTabSz="10883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АО «</a:t>
                      </a:r>
                      <a:r>
                        <a:rPr lang="ru-RU" sz="1600" kern="12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ГазпромБанк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» </a:t>
                      </a:r>
                      <a:endParaRPr lang="ru-RU" sz="16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76" marR="91476" marT="45738" marB="45738" anchor="ctr"/>
                </a:tc>
                <a:extLst>
                  <a:ext uri="{0D108BD9-81ED-4DB2-BD59-A6C34878D82A}">
                    <a16:rowId xmlns:a16="http://schemas.microsoft.com/office/drawing/2014/main" val="2344498639"/>
                  </a:ext>
                </a:extLst>
              </a:tr>
              <a:tr h="335411">
                <a:tc>
                  <a:txBody>
                    <a:bodyPr/>
                    <a:lstStyle/>
                    <a:p>
                      <a:pPr marL="0" marR="0" lvl="0" indent="0" algn="ctr" defTabSz="10883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ПАО «АК БАРС БАНК» </a:t>
                      </a:r>
                      <a:endParaRPr lang="ru-RU" sz="16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76" marR="91476" marT="45738" marB="45738" anchor="ctr"/>
                </a:tc>
                <a:extLst>
                  <a:ext uri="{0D108BD9-81ED-4DB2-BD59-A6C34878D82A}">
                    <a16:rowId xmlns:a16="http://schemas.microsoft.com/office/drawing/2014/main" val="3925256731"/>
                  </a:ext>
                </a:extLst>
              </a:tr>
              <a:tr h="335411">
                <a:tc>
                  <a:txBody>
                    <a:bodyPr/>
                    <a:lstStyle/>
                    <a:p>
                      <a:pPr marL="0" marR="0" lvl="0" indent="0" algn="ctr" defTabSz="10883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АКБ «</a:t>
                      </a:r>
                      <a:r>
                        <a:rPr lang="ru-RU" sz="1600" kern="12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Энергобанк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»</a:t>
                      </a:r>
                      <a:endParaRPr lang="ru-RU" sz="16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76" marR="91476" marT="45738" marB="45738" anchor="ctr"/>
                </a:tc>
                <a:extLst>
                  <a:ext uri="{0D108BD9-81ED-4DB2-BD59-A6C34878D82A}">
                    <a16:rowId xmlns:a16="http://schemas.microsoft.com/office/drawing/2014/main" val="1712578599"/>
                  </a:ext>
                </a:extLst>
              </a:tr>
              <a:tr h="335411">
                <a:tc>
                  <a:txBody>
                    <a:bodyPr/>
                    <a:lstStyle/>
                    <a:p>
                      <a:pPr marL="0" marR="0" lvl="0" indent="0" algn="ctr" defTabSz="10883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ПАО «Промсвязьбанк» </a:t>
                      </a:r>
                      <a:endParaRPr lang="ru-RU" sz="16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76" marR="91476" marT="45738" marB="45738" anchor="ctr"/>
                </a:tc>
                <a:extLst>
                  <a:ext uri="{0D108BD9-81ED-4DB2-BD59-A6C34878D82A}">
                    <a16:rowId xmlns:a16="http://schemas.microsoft.com/office/drawing/2014/main" val="848550963"/>
                  </a:ext>
                </a:extLst>
              </a:tr>
              <a:tr h="335411">
                <a:tc>
                  <a:txBody>
                    <a:bodyPr/>
                    <a:lstStyle/>
                    <a:p>
                      <a:pPr marL="0" marR="0" lvl="0" indent="0" algn="ctr" defTabSz="10883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АО «Райффайзенбанк»</a:t>
                      </a:r>
                      <a:endParaRPr lang="ru-RU" sz="16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76" marR="91476" marT="45738" marB="45738" anchor="ctr"/>
                </a:tc>
                <a:extLst>
                  <a:ext uri="{0D108BD9-81ED-4DB2-BD59-A6C34878D82A}">
                    <a16:rowId xmlns:a16="http://schemas.microsoft.com/office/drawing/2014/main" val="2766113396"/>
                  </a:ext>
                </a:extLst>
              </a:tr>
              <a:tr h="335411">
                <a:tc>
                  <a:txBody>
                    <a:bodyPr/>
                    <a:lstStyle/>
                    <a:p>
                      <a:pPr algn="ctr"/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АО «АБ» РОССИЯ»</a:t>
                      </a:r>
                      <a:endParaRPr lang="ru-RU" sz="16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76" marR="91476" marT="45738" marB="45738" anchor="ctr"/>
                </a:tc>
                <a:extLst>
                  <a:ext uri="{0D108BD9-81ED-4DB2-BD59-A6C34878D82A}">
                    <a16:rowId xmlns:a16="http://schemas.microsoft.com/office/drawing/2014/main" val="206138975"/>
                  </a:ext>
                </a:extLst>
              </a:tr>
              <a:tr h="335411">
                <a:tc>
                  <a:txBody>
                    <a:bodyPr/>
                    <a:lstStyle/>
                    <a:p>
                      <a:pPr algn="ctr"/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АО «МСП Банк»</a:t>
                      </a:r>
                      <a:endParaRPr lang="ru-RU" sz="16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76" marR="91476" marT="45738" marB="45738" anchor="ctr"/>
                </a:tc>
                <a:extLst>
                  <a:ext uri="{0D108BD9-81ED-4DB2-BD59-A6C34878D82A}">
                    <a16:rowId xmlns:a16="http://schemas.microsoft.com/office/drawing/2014/main" val="2632792385"/>
                  </a:ext>
                </a:extLst>
              </a:tr>
              <a:tr h="335411">
                <a:tc>
                  <a:txBody>
                    <a:bodyPr/>
                    <a:lstStyle/>
                    <a:p>
                      <a:pPr algn="ctr"/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ПАО Банк «ФК Открытие»</a:t>
                      </a:r>
                      <a:endParaRPr lang="ru-RU" sz="16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76" marR="91476" marT="45738" marB="45738" anchor="ctr"/>
                </a:tc>
                <a:extLst>
                  <a:ext uri="{0D108BD9-81ED-4DB2-BD59-A6C34878D82A}">
                    <a16:rowId xmlns:a16="http://schemas.microsoft.com/office/drawing/2014/main" val="2718019156"/>
                  </a:ext>
                </a:extLst>
              </a:tr>
              <a:tr h="335411">
                <a:tc>
                  <a:txBody>
                    <a:bodyPr/>
                    <a:lstStyle/>
                    <a:p>
                      <a:pPr marL="0" marR="0" lvl="0" indent="0" algn="ctr" defTabSz="10883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ООО КБЭР «Банк Казани»</a:t>
                      </a:r>
                      <a:endParaRPr lang="ru-RU" sz="16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76" marR="91476" marT="45738" marB="45738" anchor="ctr"/>
                </a:tc>
                <a:extLst>
                  <a:ext uri="{0D108BD9-81ED-4DB2-BD59-A6C34878D82A}">
                    <a16:rowId xmlns:a16="http://schemas.microsoft.com/office/drawing/2014/main" val="1028025505"/>
                  </a:ext>
                </a:extLst>
              </a:tr>
              <a:tr h="335411">
                <a:tc>
                  <a:txBody>
                    <a:bodyPr/>
                    <a:lstStyle/>
                    <a:p>
                      <a:pPr algn="ctr"/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АО «</a:t>
                      </a:r>
                      <a:r>
                        <a:rPr lang="ru-RU" sz="1600" kern="12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Россельхозбанк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»</a:t>
                      </a:r>
                      <a:endParaRPr lang="ru-RU" sz="16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76" marR="91476" marT="45738" marB="45738" anchor="ctr"/>
                </a:tc>
                <a:extLst>
                  <a:ext uri="{0D108BD9-81ED-4DB2-BD59-A6C34878D82A}">
                    <a16:rowId xmlns:a16="http://schemas.microsoft.com/office/drawing/2014/main" val="3687786932"/>
                  </a:ext>
                </a:extLst>
              </a:tr>
              <a:tr h="335411">
                <a:tc>
                  <a:txBody>
                    <a:bodyPr/>
                    <a:lstStyle/>
                    <a:p>
                      <a:pPr marL="0" marR="0" lvl="0" indent="0" algn="ctr" defTabSz="10883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ПАО «</a:t>
                      </a:r>
                      <a:r>
                        <a:rPr lang="ru-RU" sz="1600" kern="12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Совкомбанк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»</a:t>
                      </a:r>
                      <a:endParaRPr lang="ru-RU" sz="16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76" marR="91476" marT="45738" marB="45738" anchor="ctr"/>
                </a:tc>
                <a:extLst>
                  <a:ext uri="{0D108BD9-81ED-4DB2-BD59-A6C34878D82A}">
                    <a16:rowId xmlns:a16="http://schemas.microsoft.com/office/drawing/2014/main" val="3559434142"/>
                  </a:ext>
                </a:extLst>
              </a:tr>
              <a:tr h="335411">
                <a:tc>
                  <a:txBody>
                    <a:bodyPr/>
                    <a:lstStyle/>
                    <a:p>
                      <a:pPr marL="0" marR="0" lvl="0" indent="0" algn="ctr" defTabSz="10883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АО «АЛЬФА-БАНК»</a:t>
                      </a:r>
                      <a:endParaRPr lang="ru-RU" sz="16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76" marR="91476" marT="45738" marB="45738" anchor="ctr"/>
                </a:tc>
                <a:extLst>
                  <a:ext uri="{0D108BD9-81ED-4DB2-BD59-A6C34878D82A}">
                    <a16:rowId xmlns:a16="http://schemas.microsoft.com/office/drawing/2014/main" val="2869374013"/>
                  </a:ext>
                </a:extLst>
              </a:tr>
              <a:tr h="335411">
                <a:tc>
                  <a:txBody>
                    <a:bodyPr/>
                    <a:lstStyle/>
                    <a:p>
                      <a:pPr marL="0" marR="0" lvl="0" indent="0" algn="ctr" defTabSz="10883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ПАО «РОСБАНК» </a:t>
                      </a:r>
                      <a:endParaRPr lang="ru-RU" sz="16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76" marR="91476" marT="45738" marB="45738" anchor="ctr"/>
                </a:tc>
                <a:extLst>
                  <a:ext uri="{0D108BD9-81ED-4DB2-BD59-A6C34878D82A}">
                    <a16:rowId xmlns:a16="http://schemas.microsoft.com/office/drawing/2014/main" val="2390602211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809815" y="1760296"/>
            <a:ext cx="5578621" cy="2339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101" dirty="0" smtClean="0"/>
              <a:t>В </a:t>
            </a:r>
            <a:r>
              <a:rPr lang="ru-RU" sz="2101" dirty="0"/>
              <a:t>2020 году </a:t>
            </a:r>
            <a:r>
              <a:rPr lang="ru-RU" sz="2101" dirty="0" smtClean="0"/>
              <a:t> по </a:t>
            </a:r>
            <a:r>
              <a:rPr lang="ru-RU" sz="2101" dirty="0"/>
              <a:t>программе </a:t>
            </a:r>
            <a:r>
              <a:rPr lang="ru-RU" sz="2400" b="1" dirty="0">
                <a:solidFill>
                  <a:srgbClr val="0CA41E"/>
                </a:solidFill>
              </a:rPr>
              <a:t>ФОТ 2.0  </a:t>
            </a:r>
            <a:r>
              <a:rPr lang="ru-RU" sz="2101" dirty="0" smtClean="0"/>
              <a:t>СОНКО </a:t>
            </a:r>
            <a:r>
              <a:rPr lang="ru-RU" sz="2401" dirty="0" smtClean="0"/>
              <a:t>выдано</a:t>
            </a:r>
            <a:r>
              <a:rPr lang="ru-RU" sz="2101" dirty="0" smtClean="0"/>
              <a:t> </a:t>
            </a:r>
            <a:r>
              <a:rPr lang="ru-RU" sz="4002" b="1" dirty="0">
                <a:solidFill>
                  <a:srgbClr val="0CA41E"/>
                </a:solidFill>
              </a:rPr>
              <a:t>65</a:t>
            </a:r>
            <a:r>
              <a:rPr lang="ru-RU" sz="4002" b="1" dirty="0">
                <a:solidFill>
                  <a:schemeClr val="accent6"/>
                </a:solidFill>
              </a:rPr>
              <a:t> </a:t>
            </a:r>
            <a:r>
              <a:rPr lang="ru-RU" sz="2101" dirty="0" smtClean="0"/>
              <a:t>кредитов </a:t>
            </a:r>
            <a:br>
              <a:rPr lang="ru-RU" sz="2101" dirty="0" smtClean="0"/>
            </a:br>
            <a:r>
              <a:rPr lang="ru-RU" sz="2101" dirty="0" smtClean="0"/>
              <a:t>на </a:t>
            </a:r>
            <a:r>
              <a:rPr lang="ru-RU" sz="2101" dirty="0"/>
              <a:t>сумму </a:t>
            </a:r>
            <a:r>
              <a:rPr lang="ru-RU" sz="4002" b="1" dirty="0">
                <a:solidFill>
                  <a:srgbClr val="0CA41E"/>
                </a:solidFill>
              </a:rPr>
              <a:t>261,4</a:t>
            </a:r>
            <a:r>
              <a:rPr lang="ru-RU" sz="2101" dirty="0"/>
              <a:t> млн рублей</a:t>
            </a:r>
          </a:p>
          <a:p>
            <a:endParaRPr lang="ru-RU" sz="210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9764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140762" y="107796"/>
            <a:ext cx="2844800" cy="365125"/>
          </a:xfrm>
        </p:spPr>
        <p:txBody>
          <a:bodyPr/>
          <a:lstStyle/>
          <a:p>
            <a:fld id="{75F2DEEF-EC1B-4C13-B1D3-72542205288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64768" y="142497"/>
            <a:ext cx="1106295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ko-KR" sz="24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Федеральные меры поддержки </a:t>
            </a:r>
            <a:r>
              <a:rPr lang="ru-RU" altLang="ko-KR" sz="2400" b="1" dirty="0" smtClean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СОНКО</a:t>
            </a:r>
            <a:endParaRPr lang="ru-RU" altLang="ko-KR" sz="2400" b="1" dirty="0">
              <a:solidFill>
                <a:srgbClr val="00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0185" y="43618"/>
            <a:ext cx="960070" cy="960417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768" y="43617"/>
            <a:ext cx="1040301" cy="1040677"/>
          </a:xfrm>
          <a:prstGeom prst="rect">
            <a:avLst/>
          </a:prstGeom>
        </p:spPr>
      </p:pic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DE06E11D-6F99-420D-9D56-F386B012C987}"/>
              </a:ext>
            </a:extLst>
          </p:cNvPr>
          <p:cNvCxnSpPr>
            <a:cxnSpLocks/>
          </p:cNvCxnSpPr>
          <p:nvPr/>
        </p:nvCxnSpPr>
        <p:spPr>
          <a:xfrm>
            <a:off x="2005402" y="693490"/>
            <a:ext cx="8934054" cy="0"/>
          </a:xfrm>
          <a:prstGeom prst="line">
            <a:avLst/>
          </a:prstGeom>
          <a:ln w="285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6817668" y="5545518"/>
            <a:ext cx="6092825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278982" y="2674948"/>
            <a:ext cx="6092825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ru-RU" dirty="0"/>
          </a:p>
        </p:txBody>
      </p:sp>
      <p:sp>
        <p:nvSpPr>
          <p:cNvPr id="14" name="AutoShape 2" descr="Меры поддержки малого, среднего бизнеса и социального предпринимательства в  условиях пандемии коронавируса | Полезное | Портал «Новый бизнес:  социальное предпринимательство»"/>
          <p:cNvSpPr>
            <a:spLocks noChangeAspect="1" noChangeArrowheads="1"/>
          </p:cNvSpPr>
          <p:nvPr/>
        </p:nvSpPr>
        <p:spPr bwMode="auto">
          <a:xfrm>
            <a:off x="157956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AutoShape 4" descr="Меры поддержки малого, среднего бизнеса и социального предпринимательства в  условиях пандемии коронавируса | Полезное | Портал «Новый бизнес:  социальное предпринимательство»"/>
          <p:cNvSpPr>
            <a:spLocks noChangeAspect="1" noChangeArrowheads="1"/>
          </p:cNvSpPr>
          <p:nvPr/>
        </p:nvSpPr>
        <p:spPr bwMode="auto">
          <a:xfrm>
            <a:off x="310356" y="79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2306932" y="2120869"/>
            <a:ext cx="8000741" cy="35779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088393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Период погашения для кредитов увеличен </a:t>
            </a:r>
            <a:b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с 6 до 12 месяцев</a:t>
            </a:r>
            <a:endParaRPr lang="ru-RU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1088393"/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Ежемесячные платежи по ним станут меньше</a:t>
            </a:r>
          </a:p>
          <a:p>
            <a:pPr defTabSz="1088393"/>
            <a:endParaRPr lang="ru-RU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1088393"/>
            <a:endParaRPr lang="ru-RU" sz="105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1088393"/>
            <a:r>
              <a:rPr lang="ru-RU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Участники ФОТ 3.0 первого этапа могут получить кредит второй раз</a:t>
            </a:r>
          </a:p>
          <a:p>
            <a:pPr marL="342900" indent="-342900" algn="just" defTabSz="1088393">
              <a:buFont typeface="Arial" panose="020B0604020202020204" pitchFamily="34" charset="0"/>
              <a:buChar char="•"/>
            </a:pPr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направить новый кредит на погашение ранее полученного </a:t>
            </a:r>
          </a:p>
          <a:p>
            <a:pPr marL="342900" indent="-342900" algn="just" defTabSz="1088393">
              <a:buFont typeface="Arial" panose="020B0604020202020204" pitchFamily="34" charset="0"/>
              <a:buChar char="•"/>
            </a:pPr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либо обслуживать 2 кредита одновременно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06931" y="807016"/>
            <a:ext cx="7892802" cy="1200329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pPr algn="ctr" defTabSz="1088393"/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получателей </a:t>
            </a:r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программе </a:t>
            </a:r>
          </a:p>
          <a:p>
            <a:pPr algn="ctr" defTabSz="1088393"/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ФОТ 3.0 первого этапа </a:t>
            </a:r>
          </a:p>
          <a:p>
            <a:pPr algn="ctr" defTabSz="1088393"/>
            <a:r>
              <a:rPr lang="ru-RU" sz="2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(с 9 марта по 1 июля 2021 года)</a:t>
            </a:r>
          </a:p>
        </p:txBody>
      </p:sp>
      <p:pic>
        <p:nvPicPr>
          <p:cNvPr id="18" name="object 1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178238" y="6084045"/>
            <a:ext cx="1016937" cy="787400"/>
          </a:xfrm>
          <a:prstGeom prst="rect">
            <a:avLst/>
          </a:prstGeom>
        </p:spPr>
      </p:pic>
      <p:sp>
        <p:nvSpPr>
          <p:cNvPr id="19" name="object 23"/>
          <p:cNvSpPr txBox="1"/>
          <p:nvPr/>
        </p:nvSpPr>
        <p:spPr>
          <a:xfrm>
            <a:off x="11688809" y="6361773"/>
            <a:ext cx="506365" cy="368685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5461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sz="2400" b="1" spc="-90" dirty="0">
                <a:latin typeface="Trebuchet MS"/>
                <a:cs typeface="Trebuchet MS"/>
              </a:rPr>
              <a:t>8</a:t>
            </a:fld>
            <a:endParaRPr sz="2400" dirty="0">
              <a:latin typeface="Trebuchet MS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551744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39615" y="1464438"/>
            <a:ext cx="11039789" cy="738599"/>
          </a:xfrm>
          <a:prstGeom prst="rect">
            <a:avLst/>
          </a:prstGeom>
        </p:spPr>
        <p:txBody>
          <a:bodyPr wrap="square" lIns="121856" tIns="60928" rIns="121856" bIns="60928">
            <a:spAutoFit/>
          </a:bodyPr>
          <a:lstStyle/>
          <a:p>
            <a:pPr algn="ctr" defTabSz="914241">
              <a:defRPr/>
            </a:pPr>
            <a:endParaRPr lang="ru-RU" sz="4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anose="020B060402020202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3"/>
          <a:srcRect b="47358"/>
          <a:stretch/>
        </p:blipFill>
        <p:spPr>
          <a:xfrm>
            <a:off x="2513621" y="2089699"/>
            <a:ext cx="9528783" cy="653041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1987" y="43617"/>
            <a:ext cx="960417" cy="960417"/>
          </a:xfrm>
          <a:prstGeom prst="rect">
            <a:avLst/>
          </a:prstGeom>
        </p:spPr>
      </p:pic>
      <p:sp>
        <p:nvSpPr>
          <p:cNvPr id="13" name="object 5"/>
          <p:cNvSpPr>
            <a:spLocks noChangeArrowheads="1"/>
          </p:cNvSpPr>
          <p:nvPr/>
        </p:nvSpPr>
        <p:spPr bwMode="auto">
          <a:xfrm>
            <a:off x="8414286" y="5795782"/>
            <a:ext cx="1853042" cy="1049580"/>
          </a:xfrm>
          <a:prstGeom prst="rect">
            <a:avLst/>
          </a:prstGeom>
          <a:blipFill dpi="0" rotWithShape="1">
            <a:blip r:embed="rId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endParaRPr lang="ru-RU" altLang="ru-RU"/>
          </a:p>
        </p:txBody>
      </p:sp>
      <p:sp>
        <p:nvSpPr>
          <p:cNvPr id="14" name="object 6"/>
          <p:cNvSpPr>
            <a:spLocks noChangeArrowheads="1"/>
          </p:cNvSpPr>
          <p:nvPr/>
        </p:nvSpPr>
        <p:spPr bwMode="auto">
          <a:xfrm>
            <a:off x="10318139" y="2089699"/>
            <a:ext cx="1876859" cy="3706083"/>
          </a:xfrm>
          <a:prstGeom prst="rect">
            <a:avLst/>
          </a:prstGeom>
          <a:blipFill dpi="0" rotWithShape="1">
            <a:blip r:embed="rId6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endParaRPr lang="ru-RU" altLang="ru-RU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3"/>
          <a:srcRect t="47703"/>
          <a:stretch/>
        </p:blipFill>
        <p:spPr>
          <a:xfrm>
            <a:off x="1926803" y="3087897"/>
            <a:ext cx="9528783" cy="648773"/>
          </a:xfrm>
          <a:prstGeom prst="rect">
            <a:avLst/>
          </a:prstGeom>
        </p:spPr>
      </p:pic>
      <p:sp>
        <p:nvSpPr>
          <p:cNvPr id="15" name="object 3"/>
          <p:cNvSpPr>
            <a:spLocks noChangeArrowheads="1"/>
          </p:cNvSpPr>
          <p:nvPr/>
        </p:nvSpPr>
        <p:spPr bwMode="auto">
          <a:xfrm>
            <a:off x="1111749" y="201085"/>
            <a:ext cx="2356330" cy="965521"/>
          </a:xfrm>
          <a:prstGeom prst="rect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03033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6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44205</TotalTime>
  <Words>474</Words>
  <Application>Microsoft Office PowerPoint</Application>
  <PresentationFormat>Произвольный</PresentationFormat>
  <Paragraphs>225</Paragraphs>
  <Slides>9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굴림</vt:lpstr>
      <vt:lpstr>Arial</vt:lpstr>
      <vt:lpstr>Calibri</vt:lpstr>
      <vt:lpstr>Times New Roman</vt:lpstr>
      <vt:lpstr>Trebuchet MS</vt:lpstr>
      <vt:lpstr>16_Тема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Низамиев</dc:creator>
  <cp:lastModifiedBy>Гафурова Айслу Маратовна</cp:lastModifiedBy>
  <cp:revision>2981</cp:revision>
  <cp:lastPrinted>2021-11-16T10:37:58Z</cp:lastPrinted>
  <dcterms:created xsi:type="dcterms:W3CDTF">2014-04-30T06:07:51Z</dcterms:created>
  <dcterms:modified xsi:type="dcterms:W3CDTF">2021-11-16T13:06:54Z</dcterms:modified>
</cp:coreProperties>
</file>